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1"/>
  </p:notesMasterIdLst>
  <p:sldIdLst>
    <p:sldId id="305" r:id="rId2"/>
    <p:sldId id="270" r:id="rId3"/>
    <p:sldId id="264" r:id="rId4"/>
    <p:sldId id="265" r:id="rId5"/>
    <p:sldId id="272" r:id="rId6"/>
    <p:sldId id="297" r:id="rId7"/>
    <p:sldId id="260" r:id="rId8"/>
    <p:sldId id="257" r:id="rId9"/>
    <p:sldId id="258" r:id="rId10"/>
    <p:sldId id="261" r:id="rId11"/>
    <p:sldId id="259" r:id="rId12"/>
    <p:sldId id="263" r:id="rId13"/>
    <p:sldId id="283" r:id="rId14"/>
    <p:sldId id="262" r:id="rId15"/>
    <p:sldId id="303" r:id="rId16"/>
    <p:sldId id="309" r:id="rId17"/>
    <p:sldId id="307" r:id="rId18"/>
    <p:sldId id="269" r:id="rId19"/>
    <p:sldId id="279" r:id="rId20"/>
    <p:sldId id="280" r:id="rId21"/>
    <p:sldId id="277" r:id="rId22"/>
    <p:sldId id="281" r:id="rId23"/>
    <p:sldId id="278" r:id="rId24"/>
    <p:sldId id="282" r:id="rId25"/>
    <p:sldId id="285" r:id="rId26"/>
    <p:sldId id="304" r:id="rId27"/>
    <p:sldId id="286" r:id="rId28"/>
    <p:sldId id="287" r:id="rId29"/>
    <p:sldId id="267" r:id="rId30"/>
    <p:sldId id="301" r:id="rId31"/>
    <p:sldId id="288" r:id="rId32"/>
    <p:sldId id="289" r:id="rId33"/>
    <p:sldId id="276" r:id="rId34"/>
    <p:sldId id="291" r:id="rId35"/>
    <p:sldId id="302" r:id="rId36"/>
    <p:sldId id="293" r:id="rId37"/>
    <p:sldId id="294" r:id="rId38"/>
    <p:sldId id="299" r:id="rId39"/>
    <p:sldId id="300" r:id="rId40"/>
  </p:sldIdLst>
  <p:sldSz cx="9144000" cy="6858000" type="screen4x3"/>
  <p:notesSz cx="6797675" cy="9856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8A"/>
    <a:srgbClr val="CED4D0"/>
    <a:srgbClr val="0039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59" autoAdjust="0"/>
  </p:normalViewPr>
  <p:slideViewPr>
    <p:cSldViewPr>
      <p:cViewPr>
        <p:scale>
          <a:sx n="100" d="100"/>
          <a:sy n="100" d="100"/>
        </p:scale>
        <p:origin x="-3864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070E1F-5AAA-4938-AF2E-212129FACA94}" type="doc">
      <dgm:prSet loTypeId="urn:microsoft.com/office/officeart/2005/8/layout/process3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CA9CADB-9286-4BE0-9418-38EE181E066C}">
      <dgm:prSet phldrT="[Текст]"/>
      <dgm:spPr/>
      <dgm:t>
        <a:bodyPr/>
        <a:lstStyle/>
        <a:p>
          <a:r>
            <a:rPr lang="ru-RU" dirty="0" smtClean="0"/>
            <a:t>Модуль беспроводной передачи данных</a:t>
          </a:r>
          <a:endParaRPr lang="ru-RU" dirty="0"/>
        </a:p>
      </dgm:t>
    </dgm:pt>
    <dgm:pt modelId="{B36BD541-7AB6-431C-8E57-79DE6676E1FD}" type="sibTrans" cxnId="{13577EA8-7B29-4463-9201-D203FF5B41B6}">
      <dgm:prSet/>
      <dgm:spPr/>
      <dgm:t>
        <a:bodyPr/>
        <a:lstStyle/>
        <a:p>
          <a:endParaRPr lang="ru-RU"/>
        </a:p>
      </dgm:t>
    </dgm:pt>
    <dgm:pt modelId="{A846C45E-D48B-4EA8-84D1-1FCD5D6956E5}" type="parTrans" cxnId="{13577EA8-7B29-4463-9201-D203FF5B41B6}">
      <dgm:prSet/>
      <dgm:spPr/>
      <dgm:t>
        <a:bodyPr/>
        <a:lstStyle/>
        <a:p>
          <a:endParaRPr lang="ru-RU"/>
        </a:p>
      </dgm:t>
    </dgm:pt>
    <dgm:pt modelId="{28980D5A-7E5E-4D4F-93C3-A30F4947A4D8}">
      <dgm:prSet/>
      <dgm:spPr/>
      <dgm:t>
        <a:bodyPr/>
        <a:lstStyle/>
        <a:p>
          <a:r>
            <a:rPr lang="ru-RU" dirty="0" smtClean="0"/>
            <a:t>Автоматический сбор данных в процессе вращения вала</a:t>
          </a:r>
          <a:endParaRPr lang="ru-RU" dirty="0"/>
        </a:p>
      </dgm:t>
    </dgm:pt>
    <dgm:pt modelId="{5733DFC8-38B5-4FFD-8D01-F8D2F1100723}" type="sibTrans" cxnId="{4754201A-95B7-4EC0-B931-DCA669FB35B2}">
      <dgm:prSet/>
      <dgm:spPr/>
      <dgm:t>
        <a:bodyPr/>
        <a:lstStyle/>
        <a:p>
          <a:endParaRPr lang="ru-RU"/>
        </a:p>
      </dgm:t>
    </dgm:pt>
    <dgm:pt modelId="{C5321190-61ED-4C13-807F-73F1B39B4C91}" type="parTrans" cxnId="{4754201A-95B7-4EC0-B931-DCA669FB35B2}">
      <dgm:prSet/>
      <dgm:spPr/>
      <dgm:t>
        <a:bodyPr/>
        <a:lstStyle/>
        <a:p>
          <a:endParaRPr lang="ru-RU"/>
        </a:p>
      </dgm:t>
    </dgm:pt>
    <dgm:pt modelId="{881F3F9F-F599-418D-8B98-42B522F6C551}">
      <dgm:prSet phldrT="[Текст]"/>
      <dgm:spPr/>
      <dgm:t>
        <a:bodyPr/>
        <a:lstStyle/>
        <a:p>
          <a:r>
            <a:rPr lang="ru-RU" dirty="0" smtClean="0"/>
            <a:t>Предназначен для проведения работ по центровке горизонтальных и вертикальных валов динамического оборудования</a:t>
          </a:r>
        </a:p>
      </dgm:t>
    </dgm:pt>
    <dgm:pt modelId="{B982E681-1962-42DA-AFD2-26017C5766C8}" type="sibTrans" cxnId="{E825BBA3-BE48-439F-B1C5-D75086F61737}">
      <dgm:prSet/>
      <dgm:spPr/>
      <dgm:t>
        <a:bodyPr/>
        <a:lstStyle/>
        <a:p>
          <a:endParaRPr lang="ru-RU"/>
        </a:p>
      </dgm:t>
    </dgm:pt>
    <dgm:pt modelId="{CA2A2484-720B-4B24-9605-EDF579906071}" type="parTrans" cxnId="{E825BBA3-BE48-439F-B1C5-D75086F61737}">
      <dgm:prSet/>
      <dgm:spPr/>
      <dgm:t>
        <a:bodyPr/>
        <a:lstStyle/>
        <a:p>
          <a:endParaRPr lang="ru-RU"/>
        </a:p>
      </dgm:t>
    </dgm:pt>
    <dgm:pt modelId="{74A13F01-09E6-4E1E-879E-25E23D524E1F}">
      <dgm:prSet phldrT="[Текст]"/>
      <dgm:spPr/>
      <dgm:t>
        <a:bodyPr/>
        <a:lstStyle/>
        <a:p>
          <a:r>
            <a:rPr lang="ru-RU" dirty="0" smtClean="0"/>
            <a:t>QuickCheck — оценка состояния центровки на базе одного измерения</a:t>
          </a:r>
          <a:endParaRPr lang="ru-RU" dirty="0"/>
        </a:p>
      </dgm:t>
    </dgm:pt>
    <dgm:pt modelId="{9A159567-EEB5-4885-9DD6-0E8C61F56716}" type="parTrans" cxnId="{61AC838C-B327-4520-89F6-DB36FE205EDB}">
      <dgm:prSet/>
      <dgm:spPr/>
      <dgm:t>
        <a:bodyPr/>
        <a:lstStyle/>
        <a:p>
          <a:endParaRPr lang="ru-RU"/>
        </a:p>
      </dgm:t>
    </dgm:pt>
    <dgm:pt modelId="{5B2EC30C-36E1-452D-A227-E78115700152}" type="sibTrans" cxnId="{61AC838C-B327-4520-89F6-DB36FE205EDB}">
      <dgm:prSet/>
      <dgm:spPr/>
      <dgm:t>
        <a:bodyPr/>
        <a:lstStyle/>
        <a:p>
          <a:endParaRPr lang="ru-RU"/>
        </a:p>
      </dgm:t>
    </dgm:pt>
    <dgm:pt modelId="{F9FC1D11-EA50-4DC5-BA40-E9AC10009568}" type="pres">
      <dgm:prSet presAssocID="{01070E1F-5AAA-4938-AF2E-212129FACA9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492E89-BAEB-4C4A-9E07-2E962BEEA0A8}" type="pres">
      <dgm:prSet presAssocID="{881F3F9F-F599-418D-8B98-42B522F6C551}" presName="composite" presStyleCnt="0"/>
      <dgm:spPr/>
    </dgm:pt>
    <dgm:pt modelId="{9E95EC9D-5A80-4A54-B247-5D45DD75EB2D}" type="pres">
      <dgm:prSet presAssocID="{881F3F9F-F599-418D-8B98-42B522F6C551}" presName="par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FC009-5BB2-4F6D-B612-7D4052198AD8}" type="pres">
      <dgm:prSet presAssocID="{881F3F9F-F599-418D-8B98-42B522F6C551}" presName="parSh" presStyleLbl="node1" presStyleIdx="0" presStyleCnt="1" custLinFactNeighborX="8606" custLinFactNeighborY="2965"/>
      <dgm:spPr/>
      <dgm:t>
        <a:bodyPr/>
        <a:lstStyle/>
        <a:p>
          <a:endParaRPr lang="ru-RU"/>
        </a:p>
      </dgm:t>
    </dgm:pt>
    <dgm:pt modelId="{CEB2E6A5-469B-4C7C-80C0-16B820D57965}" type="pres">
      <dgm:prSet presAssocID="{881F3F9F-F599-418D-8B98-42B522F6C551}" presName="desTx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D42077-CE16-4F73-9C6B-83ABC31499A6}" type="presOf" srcId="{881F3F9F-F599-418D-8B98-42B522F6C551}" destId="{841FC009-5BB2-4F6D-B612-7D4052198AD8}" srcOrd="1" destOrd="0" presId="urn:microsoft.com/office/officeart/2005/8/layout/process3"/>
    <dgm:cxn modelId="{C917C49D-1385-4851-838C-082D67D0882E}" type="presOf" srcId="{74A13F01-09E6-4E1E-879E-25E23D524E1F}" destId="{CEB2E6A5-469B-4C7C-80C0-16B820D57965}" srcOrd="0" destOrd="0" presId="urn:microsoft.com/office/officeart/2005/8/layout/process3"/>
    <dgm:cxn modelId="{13577EA8-7B29-4463-9201-D203FF5B41B6}" srcId="{881F3F9F-F599-418D-8B98-42B522F6C551}" destId="{8CA9CADB-9286-4BE0-9418-38EE181E066C}" srcOrd="2" destOrd="0" parTransId="{A846C45E-D48B-4EA8-84D1-1FCD5D6956E5}" sibTransId="{B36BD541-7AB6-431C-8E57-79DE6676E1FD}"/>
    <dgm:cxn modelId="{E825BBA3-BE48-439F-B1C5-D75086F61737}" srcId="{01070E1F-5AAA-4938-AF2E-212129FACA94}" destId="{881F3F9F-F599-418D-8B98-42B522F6C551}" srcOrd="0" destOrd="0" parTransId="{CA2A2484-720B-4B24-9605-EDF579906071}" sibTransId="{B982E681-1962-42DA-AFD2-26017C5766C8}"/>
    <dgm:cxn modelId="{61AC838C-B327-4520-89F6-DB36FE205EDB}" srcId="{881F3F9F-F599-418D-8B98-42B522F6C551}" destId="{74A13F01-09E6-4E1E-879E-25E23D524E1F}" srcOrd="0" destOrd="0" parTransId="{9A159567-EEB5-4885-9DD6-0E8C61F56716}" sibTransId="{5B2EC30C-36E1-452D-A227-E78115700152}"/>
    <dgm:cxn modelId="{530C7916-C0FB-4BF0-9396-3E043A2F8EAD}" type="presOf" srcId="{8CA9CADB-9286-4BE0-9418-38EE181E066C}" destId="{CEB2E6A5-469B-4C7C-80C0-16B820D57965}" srcOrd="0" destOrd="2" presId="urn:microsoft.com/office/officeart/2005/8/layout/process3"/>
    <dgm:cxn modelId="{61509F07-D8A1-412F-A282-D7F268EE69CE}" type="presOf" srcId="{881F3F9F-F599-418D-8B98-42B522F6C551}" destId="{9E95EC9D-5A80-4A54-B247-5D45DD75EB2D}" srcOrd="0" destOrd="0" presId="urn:microsoft.com/office/officeart/2005/8/layout/process3"/>
    <dgm:cxn modelId="{4754201A-95B7-4EC0-B931-DCA669FB35B2}" srcId="{881F3F9F-F599-418D-8B98-42B522F6C551}" destId="{28980D5A-7E5E-4D4F-93C3-A30F4947A4D8}" srcOrd="1" destOrd="0" parTransId="{C5321190-61ED-4C13-807F-73F1B39B4C91}" sibTransId="{5733DFC8-38B5-4FFD-8D01-F8D2F1100723}"/>
    <dgm:cxn modelId="{033848A9-8BDA-4794-88E5-7097635C0A70}" type="presOf" srcId="{01070E1F-5AAA-4938-AF2E-212129FACA94}" destId="{F9FC1D11-EA50-4DC5-BA40-E9AC10009568}" srcOrd="0" destOrd="0" presId="urn:microsoft.com/office/officeart/2005/8/layout/process3"/>
    <dgm:cxn modelId="{6CD6CD25-E11D-4119-9C14-E3E5CFE0E70B}" type="presOf" srcId="{28980D5A-7E5E-4D4F-93C3-A30F4947A4D8}" destId="{CEB2E6A5-469B-4C7C-80C0-16B820D57965}" srcOrd="0" destOrd="1" presId="urn:microsoft.com/office/officeart/2005/8/layout/process3"/>
    <dgm:cxn modelId="{673E920F-7C83-4AAE-83CA-9CDC45537B44}" type="presParOf" srcId="{F9FC1D11-EA50-4DC5-BA40-E9AC10009568}" destId="{62492E89-BAEB-4C4A-9E07-2E962BEEA0A8}" srcOrd="0" destOrd="0" presId="urn:microsoft.com/office/officeart/2005/8/layout/process3"/>
    <dgm:cxn modelId="{9FB4C1CA-EFD6-4147-9A58-36503F51F6E6}" type="presParOf" srcId="{62492E89-BAEB-4C4A-9E07-2E962BEEA0A8}" destId="{9E95EC9D-5A80-4A54-B247-5D45DD75EB2D}" srcOrd="0" destOrd="0" presId="urn:microsoft.com/office/officeart/2005/8/layout/process3"/>
    <dgm:cxn modelId="{B7D7B6B4-03E1-4A40-860F-FEB8BDF2B71B}" type="presParOf" srcId="{62492E89-BAEB-4C4A-9E07-2E962BEEA0A8}" destId="{841FC009-5BB2-4F6D-B612-7D4052198AD8}" srcOrd="1" destOrd="0" presId="urn:microsoft.com/office/officeart/2005/8/layout/process3"/>
    <dgm:cxn modelId="{8461CA11-1B0A-4FF4-BF7B-28A0A920BB19}" type="presParOf" srcId="{62492E89-BAEB-4C4A-9E07-2E962BEEA0A8}" destId="{CEB2E6A5-469B-4C7C-80C0-16B820D5796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5D85BB-D573-4C4B-A69B-25BCBC2F876D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90C6887D-674D-467A-B638-1D1E35EFFFA9}">
      <dgm:prSet/>
      <dgm:spPr/>
      <dgm:t>
        <a:bodyPr/>
        <a:lstStyle/>
        <a:p>
          <a:r>
            <a:rPr lang="ru-RU" dirty="0" smtClean="0"/>
            <a:t>Низкое энергопотребление</a:t>
          </a:r>
          <a:endParaRPr lang="ru-RU" dirty="0"/>
        </a:p>
      </dgm:t>
    </dgm:pt>
    <dgm:pt modelId="{BCD738E7-1D57-4FAD-804A-943C8575B971}" type="parTrans" cxnId="{4106EFF4-B2B9-47F1-B817-88FA8BA9085A}">
      <dgm:prSet/>
      <dgm:spPr/>
      <dgm:t>
        <a:bodyPr/>
        <a:lstStyle/>
        <a:p>
          <a:endParaRPr lang="ru-RU"/>
        </a:p>
      </dgm:t>
    </dgm:pt>
    <dgm:pt modelId="{85000F1C-D027-4DFD-A75E-21A6B846F121}" type="sibTrans" cxnId="{4106EFF4-B2B9-47F1-B817-88FA8BA9085A}">
      <dgm:prSet/>
      <dgm:spPr/>
      <dgm:t>
        <a:bodyPr/>
        <a:lstStyle/>
        <a:p>
          <a:endParaRPr lang="ru-RU"/>
        </a:p>
      </dgm:t>
    </dgm:pt>
    <dgm:pt modelId="{33269142-4881-41CA-8B33-6C95D8A8DB89}">
      <dgm:prSet/>
      <dgm:spPr/>
      <dgm:t>
        <a:bodyPr/>
        <a:lstStyle/>
        <a:p>
          <a:r>
            <a:rPr lang="ru-RU" dirty="0" smtClean="0"/>
            <a:t>Автоматическое размагничивание </a:t>
          </a:r>
          <a:endParaRPr lang="ru-RU" dirty="0"/>
        </a:p>
      </dgm:t>
    </dgm:pt>
    <dgm:pt modelId="{7EF63806-3AAA-46B6-A851-838946A2D647}" type="parTrans" cxnId="{330B1F7D-FFD9-4526-A9CD-091653B24190}">
      <dgm:prSet/>
      <dgm:spPr/>
      <dgm:t>
        <a:bodyPr/>
        <a:lstStyle/>
        <a:p>
          <a:endParaRPr lang="ru-RU"/>
        </a:p>
      </dgm:t>
    </dgm:pt>
    <dgm:pt modelId="{0D1A5EA4-B844-4D84-82F9-3F68C83A442D}" type="sibTrans" cxnId="{330B1F7D-FFD9-4526-A9CD-091653B24190}">
      <dgm:prSet/>
      <dgm:spPr/>
      <dgm:t>
        <a:bodyPr/>
        <a:lstStyle/>
        <a:p>
          <a:endParaRPr lang="ru-RU"/>
        </a:p>
      </dgm:t>
    </dgm:pt>
    <dgm:pt modelId="{87FF02BC-4B0E-4A45-BCCE-8518C7F15E23}">
      <dgm:prSet/>
      <dgm:spPr/>
      <dgm:t>
        <a:bodyPr/>
        <a:lstStyle/>
        <a:p>
          <a:r>
            <a:rPr lang="ru-RU" dirty="0" smtClean="0"/>
            <a:t>Автоматический контроль температуры нагрева</a:t>
          </a:r>
          <a:endParaRPr lang="ru-RU" dirty="0"/>
        </a:p>
      </dgm:t>
    </dgm:pt>
    <dgm:pt modelId="{98E6E32B-283A-4292-96F3-85B6D0673F72}" type="parTrans" cxnId="{42421C5F-F4B2-4B6E-A0EF-D751DCDC4A71}">
      <dgm:prSet/>
      <dgm:spPr/>
      <dgm:t>
        <a:bodyPr/>
        <a:lstStyle/>
        <a:p>
          <a:endParaRPr lang="ru-RU"/>
        </a:p>
      </dgm:t>
    </dgm:pt>
    <dgm:pt modelId="{FC160922-1A2B-41FF-9CA4-DD60AA4E6AE8}" type="sibTrans" cxnId="{42421C5F-F4B2-4B6E-A0EF-D751DCDC4A71}">
      <dgm:prSet/>
      <dgm:spPr/>
      <dgm:t>
        <a:bodyPr/>
        <a:lstStyle/>
        <a:p>
          <a:endParaRPr lang="ru-RU"/>
        </a:p>
      </dgm:t>
    </dgm:pt>
    <dgm:pt modelId="{99787532-3295-4A0C-87DB-138FD21803EE}">
      <dgm:prSet/>
      <dgm:spPr/>
      <dgm:t>
        <a:bodyPr/>
        <a:lstStyle/>
        <a:p>
          <a:r>
            <a:rPr lang="ru-RU" dirty="0" smtClean="0"/>
            <a:t>Максимальная масса нагреваемой детали </a:t>
          </a:r>
          <a:r>
            <a:rPr lang="en-US" dirty="0" smtClean="0"/>
            <a:t>                 </a:t>
          </a:r>
          <a:r>
            <a:rPr lang="ru-RU" dirty="0" smtClean="0"/>
            <a:t>12 кг</a:t>
          </a:r>
          <a:endParaRPr lang="ru-RU" dirty="0"/>
        </a:p>
      </dgm:t>
    </dgm:pt>
    <dgm:pt modelId="{660B682B-2EC0-4A8F-B502-1987DDA42463}" type="parTrans" cxnId="{E6497C46-9897-4A37-BDB1-41340F63BC32}">
      <dgm:prSet/>
      <dgm:spPr/>
      <dgm:t>
        <a:bodyPr/>
        <a:lstStyle/>
        <a:p>
          <a:endParaRPr lang="ru-RU"/>
        </a:p>
      </dgm:t>
    </dgm:pt>
    <dgm:pt modelId="{153118CA-7042-41EB-839B-F8FD98AF60E4}" type="sibTrans" cxnId="{E6497C46-9897-4A37-BDB1-41340F63BC32}">
      <dgm:prSet/>
      <dgm:spPr/>
      <dgm:t>
        <a:bodyPr/>
        <a:lstStyle/>
        <a:p>
          <a:endParaRPr lang="ru-RU"/>
        </a:p>
      </dgm:t>
    </dgm:pt>
    <dgm:pt modelId="{05B35C0A-FC1D-45B0-AF28-E422FFD654AE}">
      <dgm:prSet/>
      <dgm:spPr/>
      <dgm:t>
        <a:bodyPr/>
        <a:lstStyle/>
        <a:p>
          <a:r>
            <a:rPr lang="ru-RU" dirty="0" smtClean="0"/>
            <a:t>Мобильность</a:t>
          </a:r>
          <a:endParaRPr lang="ru-RU" dirty="0"/>
        </a:p>
      </dgm:t>
    </dgm:pt>
    <dgm:pt modelId="{48EC8904-D9EE-473D-B69E-9384C20AD5DC}" type="parTrans" cxnId="{7127B36A-04E0-41B5-BDC0-4E7A53A6C54C}">
      <dgm:prSet/>
      <dgm:spPr/>
      <dgm:t>
        <a:bodyPr/>
        <a:lstStyle/>
        <a:p>
          <a:endParaRPr lang="ru-RU"/>
        </a:p>
      </dgm:t>
    </dgm:pt>
    <dgm:pt modelId="{D07220C9-B5B6-4D85-B629-C4A16C352FB2}" type="sibTrans" cxnId="{7127B36A-04E0-41B5-BDC0-4E7A53A6C54C}">
      <dgm:prSet/>
      <dgm:spPr/>
      <dgm:t>
        <a:bodyPr/>
        <a:lstStyle/>
        <a:p>
          <a:endParaRPr lang="ru-RU"/>
        </a:p>
      </dgm:t>
    </dgm:pt>
    <dgm:pt modelId="{858F5104-3099-47EC-9C74-34CBCE7C2F05}" type="pres">
      <dgm:prSet presAssocID="{8B5D85BB-D573-4C4B-A69B-25BCBC2F876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FC3B1E-1BC9-43B6-B379-65BFA3AD2758}" type="pres">
      <dgm:prSet presAssocID="{05B35C0A-FC1D-45B0-AF28-E422FFD654A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586FE6-1026-4554-A0FD-729AE6EBBD71}" type="pres">
      <dgm:prSet presAssocID="{D07220C9-B5B6-4D85-B629-C4A16C352FB2}" presName="sibTrans" presStyleCnt="0"/>
      <dgm:spPr/>
    </dgm:pt>
    <dgm:pt modelId="{ADAE775B-71F2-4246-A45D-681AB9B9875B}" type="pres">
      <dgm:prSet presAssocID="{99787532-3295-4A0C-87DB-138FD21803E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EF5E1-88EF-414B-9BEF-DDE2466F1C74}" type="pres">
      <dgm:prSet presAssocID="{153118CA-7042-41EB-839B-F8FD98AF60E4}" presName="sibTrans" presStyleCnt="0"/>
      <dgm:spPr/>
    </dgm:pt>
    <dgm:pt modelId="{38ABEFE6-3D75-429C-90ED-DC62C736ED60}" type="pres">
      <dgm:prSet presAssocID="{33269142-4881-41CA-8B33-6C95D8A8DB8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E71237-56B3-4733-AEE9-C66E2BC55843}" type="pres">
      <dgm:prSet presAssocID="{0D1A5EA4-B844-4D84-82F9-3F68C83A442D}" presName="sibTrans" presStyleCnt="0"/>
      <dgm:spPr/>
    </dgm:pt>
    <dgm:pt modelId="{7820D4E7-99B8-4A6C-B2B1-F78DFE1D19B6}" type="pres">
      <dgm:prSet presAssocID="{87FF02BC-4B0E-4A45-BCCE-8518C7F15E2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9C49BF-E7C2-4871-9F11-240410813893}" type="pres">
      <dgm:prSet presAssocID="{FC160922-1A2B-41FF-9CA4-DD60AA4E6AE8}" presName="sibTrans" presStyleCnt="0"/>
      <dgm:spPr/>
    </dgm:pt>
    <dgm:pt modelId="{9D286585-7CF8-4855-8AEB-EC90611B89A7}" type="pres">
      <dgm:prSet presAssocID="{90C6887D-674D-467A-B638-1D1E35EFFFA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DBA58D-FAA7-4413-B0EC-22985ADD2228}" type="presOf" srcId="{87FF02BC-4B0E-4A45-BCCE-8518C7F15E23}" destId="{7820D4E7-99B8-4A6C-B2B1-F78DFE1D19B6}" srcOrd="0" destOrd="0" presId="urn:microsoft.com/office/officeart/2005/8/layout/default"/>
    <dgm:cxn modelId="{330B1F7D-FFD9-4526-A9CD-091653B24190}" srcId="{8B5D85BB-D573-4C4B-A69B-25BCBC2F876D}" destId="{33269142-4881-41CA-8B33-6C95D8A8DB89}" srcOrd="2" destOrd="0" parTransId="{7EF63806-3AAA-46B6-A851-838946A2D647}" sibTransId="{0D1A5EA4-B844-4D84-82F9-3F68C83A442D}"/>
    <dgm:cxn modelId="{4106EFF4-B2B9-47F1-B817-88FA8BA9085A}" srcId="{8B5D85BB-D573-4C4B-A69B-25BCBC2F876D}" destId="{90C6887D-674D-467A-B638-1D1E35EFFFA9}" srcOrd="4" destOrd="0" parTransId="{BCD738E7-1D57-4FAD-804A-943C8575B971}" sibTransId="{85000F1C-D027-4DFD-A75E-21A6B846F121}"/>
    <dgm:cxn modelId="{7ED4597D-9B0E-40B3-97C1-A4583830CCC9}" type="presOf" srcId="{8B5D85BB-D573-4C4B-A69B-25BCBC2F876D}" destId="{858F5104-3099-47EC-9C74-34CBCE7C2F05}" srcOrd="0" destOrd="0" presId="urn:microsoft.com/office/officeart/2005/8/layout/default"/>
    <dgm:cxn modelId="{241B2806-8A92-4CEC-BB18-980782E7637F}" type="presOf" srcId="{99787532-3295-4A0C-87DB-138FD21803EE}" destId="{ADAE775B-71F2-4246-A45D-681AB9B9875B}" srcOrd="0" destOrd="0" presId="urn:microsoft.com/office/officeart/2005/8/layout/default"/>
    <dgm:cxn modelId="{0A8ECD8F-24F5-403F-ACC1-8A7577CB1866}" type="presOf" srcId="{90C6887D-674D-467A-B638-1D1E35EFFFA9}" destId="{9D286585-7CF8-4855-8AEB-EC90611B89A7}" srcOrd="0" destOrd="0" presId="urn:microsoft.com/office/officeart/2005/8/layout/default"/>
    <dgm:cxn modelId="{2106BE45-BE3C-42FB-8007-B52F1595B3CB}" type="presOf" srcId="{33269142-4881-41CA-8B33-6C95D8A8DB89}" destId="{38ABEFE6-3D75-429C-90ED-DC62C736ED60}" srcOrd="0" destOrd="0" presId="urn:microsoft.com/office/officeart/2005/8/layout/default"/>
    <dgm:cxn modelId="{72800DEA-F792-4E4C-B485-59BDC87DFC0D}" type="presOf" srcId="{05B35C0A-FC1D-45B0-AF28-E422FFD654AE}" destId="{CBFC3B1E-1BC9-43B6-B379-65BFA3AD2758}" srcOrd="0" destOrd="0" presId="urn:microsoft.com/office/officeart/2005/8/layout/default"/>
    <dgm:cxn modelId="{7127B36A-04E0-41B5-BDC0-4E7A53A6C54C}" srcId="{8B5D85BB-D573-4C4B-A69B-25BCBC2F876D}" destId="{05B35C0A-FC1D-45B0-AF28-E422FFD654AE}" srcOrd="0" destOrd="0" parTransId="{48EC8904-D9EE-473D-B69E-9384C20AD5DC}" sibTransId="{D07220C9-B5B6-4D85-B629-C4A16C352FB2}"/>
    <dgm:cxn modelId="{42421C5F-F4B2-4B6E-A0EF-D751DCDC4A71}" srcId="{8B5D85BB-D573-4C4B-A69B-25BCBC2F876D}" destId="{87FF02BC-4B0E-4A45-BCCE-8518C7F15E23}" srcOrd="3" destOrd="0" parTransId="{98E6E32B-283A-4292-96F3-85B6D0673F72}" sibTransId="{FC160922-1A2B-41FF-9CA4-DD60AA4E6AE8}"/>
    <dgm:cxn modelId="{E6497C46-9897-4A37-BDB1-41340F63BC32}" srcId="{8B5D85BB-D573-4C4B-A69B-25BCBC2F876D}" destId="{99787532-3295-4A0C-87DB-138FD21803EE}" srcOrd="1" destOrd="0" parTransId="{660B682B-2EC0-4A8F-B502-1987DDA42463}" sibTransId="{153118CA-7042-41EB-839B-F8FD98AF60E4}"/>
    <dgm:cxn modelId="{07C84F84-85B4-41F9-8DB3-74AC361959A8}" type="presParOf" srcId="{858F5104-3099-47EC-9C74-34CBCE7C2F05}" destId="{CBFC3B1E-1BC9-43B6-B379-65BFA3AD2758}" srcOrd="0" destOrd="0" presId="urn:microsoft.com/office/officeart/2005/8/layout/default"/>
    <dgm:cxn modelId="{2D6AB2BA-391D-4743-BA95-A8D254E10D66}" type="presParOf" srcId="{858F5104-3099-47EC-9C74-34CBCE7C2F05}" destId="{3D586FE6-1026-4554-A0FD-729AE6EBBD71}" srcOrd="1" destOrd="0" presId="urn:microsoft.com/office/officeart/2005/8/layout/default"/>
    <dgm:cxn modelId="{4F2521DC-3CBA-42CA-B6B0-9E19806E672A}" type="presParOf" srcId="{858F5104-3099-47EC-9C74-34CBCE7C2F05}" destId="{ADAE775B-71F2-4246-A45D-681AB9B9875B}" srcOrd="2" destOrd="0" presId="urn:microsoft.com/office/officeart/2005/8/layout/default"/>
    <dgm:cxn modelId="{B10AD710-5203-42C7-ACC9-FCE57C5ED7E7}" type="presParOf" srcId="{858F5104-3099-47EC-9C74-34CBCE7C2F05}" destId="{C08EF5E1-88EF-414B-9BEF-DDE2466F1C74}" srcOrd="3" destOrd="0" presId="urn:microsoft.com/office/officeart/2005/8/layout/default"/>
    <dgm:cxn modelId="{C116EC9D-AA88-41EA-98B3-DF4AA7D222F2}" type="presParOf" srcId="{858F5104-3099-47EC-9C74-34CBCE7C2F05}" destId="{38ABEFE6-3D75-429C-90ED-DC62C736ED60}" srcOrd="4" destOrd="0" presId="urn:microsoft.com/office/officeart/2005/8/layout/default"/>
    <dgm:cxn modelId="{7AC2577B-1DE7-49DB-BA9D-94A1908B6148}" type="presParOf" srcId="{858F5104-3099-47EC-9C74-34CBCE7C2F05}" destId="{6CE71237-56B3-4733-AEE9-C66E2BC55843}" srcOrd="5" destOrd="0" presId="urn:microsoft.com/office/officeart/2005/8/layout/default"/>
    <dgm:cxn modelId="{13CFBC9D-B34F-4664-BFA3-C06BE4676741}" type="presParOf" srcId="{858F5104-3099-47EC-9C74-34CBCE7C2F05}" destId="{7820D4E7-99B8-4A6C-B2B1-F78DFE1D19B6}" srcOrd="6" destOrd="0" presId="urn:microsoft.com/office/officeart/2005/8/layout/default"/>
    <dgm:cxn modelId="{E39D65B9-82ED-4D3D-9460-80D604EB8758}" type="presParOf" srcId="{858F5104-3099-47EC-9C74-34CBCE7C2F05}" destId="{CC9C49BF-E7C2-4871-9F11-240410813893}" srcOrd="7" destOrd="0" presId="urn:microsoft.com/office/officeart/2005/8/layout/default"/>
    <dgm:cxn modelId="{575394A4-A4D0-4D4C-9C1A-EBC39295399F}" type="presParOf" srcId="{858F5104-3099-47EC-9C74-34CBCE7C2F05}" destId="{9D286585-7CF8-4855-8AEB-EC90611B89A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7E93E8-C18A-49DE-B652-708AF8512479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AF7D3B-00A5-4DAA-9BB7-B57D24B2FCD1}">
      <dgm:prSet phldrT="[Текст]" custT="1"/>
      <dgm:spPr/>
      <dgm:t>
        <a:bodyPr/>
        <a:lstStyle/>
        <a:p>
          <a:pPr algn="l"/>
          <a:r>
            <a:rPr lang="ru-RU" sz="1800" dirty="0" smtClean="0"/>
            <a:t>Автоматическая диагностика оборудования</a:t>
          </a:r>
        </a:p>
      </dgm:t>
    </dgm:pt>
    <dgm:pt modelId="{179E287B-C24C-4674-9E40-37D3427A5DAE}" type="parTrans" cxnId="{F3AB1354-3B17-4E9C-AC83-37629DA24F0E}">
      <dgm:prSet/>
      <dgm:spPr/>
      <dgm:t>
        <a:bodyPr/>
        <a:lstStyle/>
        <a:p>
          <a:pPr algn="l"/>
          <a:endParaRPr lang="ru-RU"/>
        </a:p>
      </dgm:t>
    </dgm:pt>
    <dgm:pt modelId="{57E70B67-CB4B-4386-A1AE-A6050E222FD1}" type="sibTrans" cxnId="{F3AB1354-3B17-4E9C-AC83-37629DA24F0E}">
      <dgm:prSet/>
      <dgm:spPr/>
      <dgm:t>
        <a:bodyPr/>
        <a:lstStyle/>
        <a:p>
          <a:pPr algn="l"/>
          <a:endParaRPr lang="ru-RU"/>
        </a:p>
      </dgm:t>
    </dgm:pt>
    <dgm:pt modelId="{90CDE8C7-17D7-4652-835B-66FA1107EF69}">
      <dgm:prSet custT="1"/>
      <dgm:spPr/>
      <dgm:t>
        <a:bodyPr/>
        <a:lstStyle/>
        <a:p>
          <a:pPr algn="l"/>
          <a:r>
            <a:rPr lang="ru-RU" sz="1800" dirty="0" smtClean="0"/>
            <a:t>Встроенный пирометр позволяет измерить температуру узла</a:t>
          </a:r>
          <a:endParaRPr lang="ru-RU" sz="1800" dirty="0"/>
        </a:p>
      </dgm:t>
    </dgm:pt>
    <dgm:pt modelId="{D40EC048-D7A9-41CE-B4A0-49684B9B2E82}" type="parTrans" cxnId="{CA3A1901-4DCA-4B44-8810-C8BDC04AD35F}">
      <dgm:prSet/>
      <dgm:spPr/>
      <dgm:t>
        <a:bodyPr/>
        <a:lstStyle/>
        <a:p>
          <a:pPr algn="l"/>
          <a:endParaRPr lang="ru-RU"/>
        </a:p>
      </dgm:t>
    </dgm:pt>
    <dgm:pt modelId="{96F85AE7-147B-4FBD-8E85-97A2E96A8BD9}" type="sibTrans" cxnId="{CA3A1901-4DCA-4B44-8810-C8BDC04AD35F}">
      <dgm:prSet/>
      <dgm:spPr/>
      <dgm:t>
        <a:bodyPr/>
        <a:lstStyle/>
        <a:p>
          <a:pPr algn="l"/>
          <a:endParaRPr lang="ru-RU"/>
        </a:p>
      </dgm:t>
    </dgm:pt>
    <dgm:pt modelId="{E0DE6412-2351-4EFC-AD3F-4ED1AFA6F0C9}">
      <dgm:prSet custT="1"/>
      <dgm:spPr/>
      <dgm:t>
        <a:bodyPr/>
        <a:lstStyle/>
        <a:p>
          <a:pPr algn="l"/>
          <a:r>
            <a:rPr lang="ru-RU" sz="1800" dirty="0" smtClean="0"/>
            <a:t>Встроенная фотокамера позволяет снять визуальные повреждения</a:t>
          </a:r>
          <a:endParaRPr lang="ru-RU" sz="1800" dirty="0"/>
        </a:p>
      </dgm:t>
    </dgm:pt>
    <dgm:pt modelId="{296817CD-D65B-463C-8D78-A24108A080CF}" type="parTrans" cxnId="{89D67CAD-88E3-4101-8274-5936F01674D0}">
      <dgm:prSet/>
      <dgm:spPr/>
      <dgm:t>
        <a:bodyPr/>
        <a:lstStyle/>
        <a:p>
          <a:pPr algn="l"/>
          <a:endParaRPr lang="ru-RU"/>
        </a:p>
      </dgm:t>
    </dgm:pt>
    <dgm:pt modelId="{5973F718-000C-44F2-8A4F-D49811FF6381}" type="sibTrans" cxnId="{89D67CAD-88E3-4101-8274-5936F01674D0}">
      <dgm:prSet/>
      <dgm:spPr/>
      <dgm:t>
        <a:bodyPr/>
        <a:lstStyle/>
        <a:p>
          <a:pPr algn="l"/>
          <a:endParaRPr lang="ru-RU"/>
        </a:p>
      </dgm:t>
    </dgm:pt>
    <dgm:pt modelId="{BDE29D25-BB07-45CE-B820-AA6DE2ACC293}">
      <dgm:prSet phldrT="[Текст]" custT="1"/>
      <dgm:spPr/>
      <dgm:t>
        <a:bodyPr/>
        <a:lstStyle/>
        <a:p>
          <a:pPr algn="l"/>
          <a:r>
            <a:rPr lang="ru-RU" sz="1800" dirty="0" smtClean="0"/>
            <a:t>2-х плоскостная балансировка</a:t>
          </a:r>
        </a:p>
      </dgm:t>
    </dgm:pt>
    <dgm:pt modelId="{7D6A4CF4-A78B-45F7-A10D-C5FC4B33A92C}" type="parTrans" cxnId="{B90F9478-7C4D-4BDF-9A0B-C91BE1D330BE}">
      <dgm:prSet/>
      <dgm:spPr/>
      <dgm:t>
        <a:bodyPr/>
        <a:lstStyle/>
        <a:p>
          <a:pPr algn="l"/>
          <a:endParaRPr lang="ru-RU"/>
        </a:p>
      </dgm:t>
    </dgm:pt>
    <dgm:pt modelId="{7965F7F9-ADA2-4147-8EDF-3F088F92CE69}" type="sibTrans" cxnId="{B90F9478-7C4D-4BDF-9A0B-C91BE1D330BE}">
      <dgm:prSet/>
      <dgm:spPr/>
      <dgm:t>
        <a:bodyPr/>
        <a:lstStyle/>
        <a:p>
          <a:pPr algn="l"/>
          <a:endParaRPr lang="ru-RU"/>
        </a:p>
      </dgm:t>
    </dgm:pt>
    <dgm:pt modelId="{21290D66-FF4F-4192-8482-B902E82A4FB1}" type="pres">
      <dgm:prSet presAssocID="{E47E93E8-C18A-49DE-B652-708AF8512479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9D00EEDA-98B7-47C2-B079-0C9505F34DF1}" type="pres">
      <dgm:prSet presAssocID="{B1AF7D3B-00A5-4DAA-9BB7-B57D24B2FCD1}" presName="noChildren" presStyleCnt="0"/>
      <dgm:spPr/>
    </dgm:pt>
    <dgm:pt modelId="{1E77D32F-BED8-41AF-9F96-559AA9D1A415}" type="pres">
      <dgm:prSet presAssocID="{B1AF7D3B-00A5-4DAA-9BB7-B57D24B2FCD1}" presName="gap" presStyleCnt="0"/>
      <dgm:spPr/>
    </dgm:pt>
    <dgm:pt modelId="{1DDF0993-3AD2-451A-9D33-176715D17DA4}" type="pres">
      <dgm:prSet presAssocID="{B1AF7D3B-00A5-4DAA-9BB7-B57D24B2FCD1}" presName="medCircle2" presStyleLbl="vennNode1" presStyleIdx="0" presStyleCnt="4"/>
      <dgm:spPr/>
    </dgm:pt>
    <dgm:pt modelId="{D236FD22-E7B8-43EF-A31F-E27ED74514BE}" type="pres">
      <dgm:prSet presAssocID="{B1AF7D3B-00A5-4DAA-9BB7-B57D24B2FCD1}" presName="txLvlOnly1" presStyleLbl="revTx" presStyleIdx="0" presStyleCnt="4"/>
      <dgm:spPr/>
      <dgm:t>
        <a:bodyPr/>
        <a:lstStyle/>
        <a:p>
          <a:endParaRPr lang="ru-RU"/>
        </a:p>
      </dgm:t>
    </dgm:pt>
    <dgm:pt modelId="{8DCC7985-C5E8-42AB-A177-D902226D7B28}" type="pres">
      <dgm:prSet presAssocID="{BDE29D25-BB07-45CE-B820-AA6DE2ACC293}" presName="noChildren" presStyleCnt="0"/>
      <dgm:spPr/>
    </dgm:pt>
    <dgm:pt modelId="{57CBFCF5-CD74-4580-B534-E785AF4EC492}" type="pres">
      <dgm:prSet presAssocID="{BDE29D25-BB07-45CE-B820-AA6DE2ACC293}" presName="gap" presStyleCnt="0"/>
      <dgm:spPr/>
    </dgm:pt>
    <dgm:pt modelId="{19AEB6F4-1985-46D4-B409-310DBE443E70}" type="pres">
      <dgm:prSet presAssocID="{BDE29D25-BB07-45CE-B820-AA6DE2ACC293}" presName="medCircle2" presStyleLbl="vennNode1" presStyleIdx="1" presStyleCnt="4"/>
      <dgm:spPr/>
    </dgm:pt>
    <dgm:pt modelId="{14CB714B-CC9E-4A47-B30B-C953D4E2D67E}" type="pres">
      <dgm:prSet presAssocID="{BDE29D25-BB07-45CE-B820-AA6DE2ACC293}" presName="txLvlOnly1" presStyleLbl="revTx" presStyleIdx="1" presStyleCnt="4"/>
      <dgm:spPr/>
      <dgm:t>
        <a:bodyPr/>
        <a:lstStyle/>
        <a:p>
          <a:endParaRPr lang="ru-RU"/>
        </a:p>
      </dgm:t>
    </dgm:pt>
    <dgm:pt modelId="{4BD2698A-8629-4645-B717-2FC8E173DB39}" type="pres">
      <dgm:prSet presAssocID="{90CDE8C7-17D7-4652-835B-66FA1107EF69}" presName="noChildren" presStyleCnt="0"/>
      <dgm:spPr/>
    </dgm:pt>
    <dgm:pt modelId="{F01B376B-E4BB-4DFB-896D-D93557A7BBF7}" type="pres">
      <dgm:prSet presAssocID="{90CDE8C7-17D7-4652-835B-66FA1107EF69}" presName="gap" presStyleCnt="0"/>
      <dgm:spPr/>
    </dgm:pt>
    <dgm:pt modelId="{2AEE3A77-1C32-460A-A5E9-88E644875FEE}" type="pres">
      <dgm:prSet presAssocID="{90CDE8C7-17D7-4652-835B-66FA1107EF69}" presName="medCircle2" presStyleLbl="vennNode1" presStyleIdx="2" presStyleCnt="4"/>
      <dgm:spPr/>
    </dgm:pt>
    <dgm:pt modelId="{5D0863C3-B08B-499B-84AD-4D9435F34665}" type="pres">
      <dgm:prSet presAssocID="{90CDE8C7-17D7-4652-835B-66FA1107EF69}" presName="txLvlOnly1" presStyleLbl="revTx" presStyleIdx="2" presStyleCnt="4"/>
      <dgm:spPr/>
      <dgm:t>
        <a:bodyPr/>
        <a:lstStyle/>
        <a:p>
          <a:endParaRPr lang="ru-RU"/>
        </a:p>
      </dgm:t>
    </dgm:pt>
    <dgm:pt modelId="{38F99A3F-882B-4B02-8FD4-8219FD87D25D}" type="pres">
      <dgm:prSet presAssocID="{E0DE6412-2351-4EFC-AD3F-4ED1AFA6F0C9}" presName="noChildren" presStyleCnt="0"/>
      <dgm:spPr/>
    </dgm:pt>
    <dgm:pt modelId="{E79A7D03-19DE-473A-8717-DB054B72DCF5}" type="pres">
      <dgm:prSet presAssocID="{E0DE6412-2351-4EFC-AD3F-4ED1AFA6F0C9}" presName="gap" presStyleCnt="0"/>
      <dgm:spPr/>
    </dgm:pt>
    <dgm:pt modelId="{29B69610-3905-4FA2-AD26-D09D1CEFF7EA}" type="pres">
      <dgm:prSet presAssocID="{E0DE6412-2351-4EFC-AD3F-4ED1AFA6F0C9}" presName="medCircle2" presStyleLbl="vennNode1" presStyleIdx="3" presStyleCnt="4"/>
      <dgm:spPr/>
    </dgm:pt>
    <dgm:pt modelId="{302A65F6-DA9D-44A1-B527-2A5EE6BA82FA}" type="pres">
      <dgm:prSet presAssocID="{E0DE6412-2351-4EFC-AD3F-4ED1AFA6F0C9}" presName="txLvlOnly1" presStyleLbl="revTx" presStyleIdx="3" presStyleCnt="4"/>
      <dgm:spPr/>
      <dgm:t>
        <a:bodyPr/>
        <a:lstStyle/>
        <a:p>
          <a:endParaRPr lang="ru-RU"/>
        </a:p>
      </dgm:t>
    </dgm:pt>
  </dgm:ptLst>
  <dgm:cxnLst>
    <dgm:cxn modelId="{9BDFEE08-5AEA-4341-8DD5-61E483FB1783}" type="presOf" srcId="{B1AF7D3B-00A5-4DAA-9BB7-B57D24B2FCD1}" destId="{D236FD22-E7B8-43EF-A31F-E27ED74514BE}" srcOrd="0" destOrd="0" presId="urn:microsoft.com/office/officeart/2008/layout/VerticalCircleList"/>
    <dgm:cxn modelId="{492B794A-0B5F-43D7-9810-DEFC7AE97CC5}" type="presOf" srcId="{BDE29D25-BB07-45CE-B820-AA6DE2ACC293}" destId="{14CB714B-CC9E-4A47-B30B-C953D4E2D67E}" srcOrd="0" destOrd="0" presId="urn:microsoft.com/office/officeart/2008/layout/VerticalCircleList"/>
    <dgm:cxn modelId="{CA3A1901-4DCA-4B44-8810-C8BDC04AD35F}" srcId="{E47E93E8-C18A-49DE-B652-708AF8512479}" destId="{90CDE8C7-17D7-4652-835B-66FA1107EF69}" srcOrd="2" destOrd="0" parTransId="{D40EC048-D7A9-41CE-B4A0-49684B9B2E82}" sibTransId="{96F85AE7-147B-4FBD-8E85-97A2E96A8BD9}"/>
    <dgm:cxn modelId="{89D67CAD-88E3-4101-8274-5936F01674D0}" srcId="{E47E93E8-C18A-49DE-B652-708AF8512479}" destId="{E0DE6412-2351-4EFC-AD3F-4ED1AFA6F0C9}" srcOrd="3" destOrd="0" parTransId="{296817CD-D65B-463C-8D78-A24108A080CF}" sibTransId="{5973F718-000C-44F2-8A4F-D49811FF6381}"/>
    <dgm:cxn modelId="{12922533-0B7F-4572-BAEB-6AF9C2AD95BD}" type="presOf" srcId="{E47E93E8-C18A-49DE-B652-708AF8512479}" destId="{21290D66-FF4F-4192-8482-B902E82A4FB1}" srcOrd="0" destOrd="0" presId="urn:microsoft.com/office/officeart/2008/layout/VerticalCircleList"/>
    <dgm:cxn modelId="{F3AB1354-3B17-4E9C-AC83-37629DA24F0E}" srcId="{E47E93E8-C18A-49DE-B652-708AF8512479}" destId="{B1AF7D3B-00A5-4DAA-9BB7-B57D24B2FCD1}" srcOrd="0" destOrd="0" parTransId="{179E287B-C24C-4674-9E40-37D3427A5DAE}" sibTransId="{57E70B67-CB4B-4386-A1AE-A6050E222FD1}"/>
    <dgm:cxn modelId="{B90F9478-7C4D-4BDF-9A0B-C91BE1D330BE}" srcId="{E47E93E8-C18A-49DE-B652-708AF8512479}" destId="{BDE29D25-BB07-45CE-B820-AA6DE2ACC293}" srcOrd="1" destOrd="0" parTransId="{7D6A4CF4-A78B-45F7-A10D-C5FC4B33A92C}" sibTransId="{7965F7F9-ADA2-4147-8EDF-3F088F92CE69}"/>
    <dgm:cxn modelId="{C7AE5676-3DBE-4586-B0A5-83F6077D86F1}" type="presOf" srcId="{90CDE8C7-17D7-4652-835B-66FA1107EF69}" destId="{5D0863C3-B08B-499B-84AD-4D9435F34665}" srcOrd="0" destOrd="0" presId="urn:microsoft.com/office/officeart/2008/layout/VerticalCircleList"/>
    <dgm:cxn modelId="{2718AAFE-D22C-4E4A-9AB2-08098AE200AF}" type="presOf" srcId="{E0DE6412-2351-4EFC-AD3F-4ED1AFA6F0C9}" destId="{302A65F6-DA9D-44A1-B527-2A5EE6BA82FA}" srcOrd="0" destOrd="0" presId="urn:microsoft.com/office/officeart/2008/layout/VerticalCircleList"/>
    <dgm:cxn modelId="{18108313-DBC1-4659-9B8B-4C1DA2292E69}" type="presParOf" srcId="{21290D66-FF4F-4192-8482-B902E82A4FB1}" destId="{9D00EEDA-98B7-47C2-B079-0C9505F34DF1}" srcOrd="0" destOrd="0" presId="urn:microsoft.com/office/officeart/2008/layout/VerticalCircleList"/>
    <dgm:cxn modelId="{4B129344-1FCC-4FAC-BAF5-3711C267DE34}" type="presParOf" srcId="{9D00EEDA-98B7-47C2-B079-0C9505F34DF1}" destId="{1E77D32F-BED8-41AF-9F96-559AA9D1A415}" srcOrd="0" destOrd="0" presId="urn:microsoft.com/office/officeart/2008/layout/VerticalCircleList"/>
    <dgm:cxn modelId="{476E33F6-2DBE-4D0F-BA0F-5F3A745B2EDA}" type="presParOf" srcId="{9D00EEDA-98B7-47C2-B079-0C9505F34DF1}" destId="{1DDF0993-3AD2-451A-9D33-176715D17DA4}" srcOrd="1" destOrd="0" presId="urn:microsoft.com/office/officeart/2008/layout/VerticalCircleList"/>
    <dgm:cxn modelId="{55C55415-8997-4F57-B6D5-FFE456329553}" type="presParOf" srcId="{9D00EEDA-98B7-47C2-B079-0C9505F34DF1}" destId="{D236FD22-E7B8-43EF-A31F-E27ED74514BE}" srcOrd="2" destOrd="0" presId="urn:microsoft.com/office/officeart/2008/layout/VerticalCircleList"/>
    <dgm:cxn modelId="{BC72F270-A7E2-4511-B248-9AAECBD868F0}" type="presParOf" srcId="{21290D66-FF4F-4192-8482-B902E82A4FB1}" destId="{8DCC7985-C5E8-42AB-A177-D902226D7B28}" srcOrd="1" destOrd="0" presId="urn:microsoft.com/office/officeart/2008/layout/VerticalCircleList"/>
    <dgm:cxn modelId="{6D0EBBF0-94D0-48CC-B54D-66BF4F9B83EC}" type="presParOf" srcId="{8DCC7985-C5E8-42AB-A177-D902226D7B28}" destId="{57CBFCF5-CD74-4580-B534-E785AF4EC492}" srcOrd="0" destOrd="0" presId="urn:microsoft.com/office/officeart/2008/layout/VerticalCircleList"/>
    <dgm:cxn modelId="{6541DC12-0CBC-4271-9F2D-5C000C01D83B}" type="presParOf" srcId="{8DCC7985-C5E8-42AB-A177-D902226D7B28}" destId="{19AEB6F4-1985-46D4-B409-310DBE443E70}" srcOrd="1" destOrd="0" presId="urn:microsoft.com/office/officeart/2008/layout/VerticalCircleList"/>
    <dgm:cxn modelId="{60F38F18-A542-43C5-B348-DA23FCFACD1F}" type="presParOf" srcId="{8DCC7985-C5E8-42AB-A177-D902226D7B28}" destId="{14CB714B-CC9E-4A47-B30B-C953D4E2D67E}" srcOrd="2" destOrd="0" presId="urn:microsoft.com/office/officeart/2008/layout/VerticalCircleList"/>
    <dgm:cxn modelId="{C86251DB-8D8E-48A4-9C75-EF2E9C164336}" type="presParOf" srcId="{21290D66-FF4F-4192-8482-B902E82A4FB1}" destId="{4BD2698A-8629-4645-B717-2FC8E173DB39}" srcOrd="2" destOrd="0" presId="urn:microsoft.com/office/officeart/2008/layout/VerticalCircleList"/>
    <dgm:cxn modelId="{62C83924-80F6-4938-9381-6E7B05E85F0D}" type="presParOf" srcId="{4BD2698A-8629-4645-B717-2FC8E173DB39}" destId="{F01B376B-E4BB-4DFB-896D-D93557A7BBF7}" srcOrd="0" destOrd="0" presId="urn:microsoft.com/office/officeart/2008/layout/VerticalCircleList"/>
    <dgm:cxn modelId="{F4F46F82-742E-45AD-8218-5205C2E5F950}" type="presParOf" srcId="{4BD2698A-8629-4645-B717-2FC8E173DB39}" destId="{2AEE3A77-1C32-460A-A5E9-88E644875FEE}" srcOrd="1" destOrd="0" presId="urn:microsoft.com/office/officeart/2008/layout/VerticalCircleList"/>
    <dgm:cxn modelId="{84442CA5-9B9B-4BE7-B7CD-D4A7F06419F3}" type="presParOf" srcId="{4BD2698A-8629-4645-B717-2FC8E173DB39}" destId="{5D0863C3-B08B-499B-84AD-4D9435F34665}" srcOrd="2" destOrd="0" presId="urn:microsoft.com/office/officeart/2008/layout/VerticalCircleList"/>
    <dgm:cxn modelId="{1B00ECC0-1E64-4905-8565-A76C135B26CF}" type="presParOf" srcId="{21290D66-FF4F-4192-8482-B902E82A4FB1}" destId="{38F99A3F-882B-4B02-8FD4-8219FD87D25D}" srcOrd="3" destOrd="0" presId="urn:microsoft.com/office/officeart/2008/layout/VerticalCircleList"/>
    <dgm:cxn modelId="{53A949B4-3167-4ADA-B2AA-A005652A8C4E}" type="presParOf" srcId="{38F99A3F-882B-4B02-8FD4-8219FD87D25D}" destId="{E79A7D03-19DE-473A-8717-DB054B72DCF5}" srcOrd="0" destOrd="0" presId="urn:microsoft.com/office/officeart/2008/layout/VerticalCircleList"/>
    <dgm:cxn modelId="{217888FF-063B-4172-96DA-1364563A9CAB}" type="presParOf" srcId="{38F99A3F-882B-4B02-8FD4-8219FD87D25D}" destId="{29B69610-3905-4FA2-AD26-D09D1CEFF7EA}" srcOrd="1" destOrd="0" presId="urn:microsoft.com/office/officeart/2008/layout/VerticalCircleList"/>
    <dgm:cxn modelId="{669C38FA-FAF4-41EF-B339-75C68D91ABE7}" type="presParOf" srcId="{38F99A3F-882B-4B02-8FD4-8219FD87D25D}" destId="{302A65F6-DA9D-44A1-B527-2A5EE6BA82FA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6834B2-749F-4B79-95AD-5CB6309EC651}" type="doc">
      <dgm:prSet loTypeId="urn:microsoft.com/office/officeart/2005/8/layout/matrix2" loCatId="matrix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5329FC46-1347-4A73-84DF-BF8C2A216BE0}">
      <dgm:prSet phldrT="[Текст]"/>
      <dgm:spPr/>
      <dgm:t>
        <a:bodyPr/>
        <a:lstStyle/>
        <a:p>
          <a:r>
            <a:rPr lang="ru-RU" dirty="0" smtClean="0"/>
            <a:t>Высокая точность измерений</a:t>
          </a:r>
          <a:endParaRPr lang="ru-RU" dirty="0"/>
        </a:p>
      </dgm:t>
    </dgm:pt>
    <dgm:pt modelId="{921FF06F-D1B7-4A92-AF80-F49CCB93C694}" type="parTrans" cxnId="{EF268B58-1AF1-4F25-B1E0-1938111CB81C}">
      <dgm:prSet/>
      <dgm:spPr/>
      <dgm:t>
        <a:bodyPr/>
        <a:lstStyle/>
        <a:p>
          <a:endParaRPr lang="ru-RU"/>
        </a:p>
      </dgm:t>
    </dgm:pt>
    <dgm:pt modelId="{C3FA96C7-F8AB-438A-9041-2DE01C050774}" type="sibTrans" cxnId="{EF268B58-1AF1-4F25-B1E0-1938111CB81C}">
      <dgm:prSet/>
      <dgm:spPr/>
      <dgm:t>
        <a:bodyPr/>
        <a:lstStyle/>
        <a:p>
          <a:endParaRPr lang="ru-RU"/>
        </a:p>
      </dgm:t>
    </dgm:pt>
    <dgm:pt modelId="{A24AFCDF-46C1-439D-8550-610A954BCF0F}">
      <dgm:prSet phldrT="[Текст]" phldr="1"/>
      <dgm:spPr/>
      <dgm:t>
        <a:bodyPr/>
        <a:lstStyle/>
        <a:p>
          <a:endParaRPr lang="ru-RU" dirty="0"/>
        </a:p>
      </dgm:t>
    </dgm:pt>
    <dgm:pt modelId="{72AF3D97-F81A-4C5A-9057-FCF9C08DB90F}" type="parTrans" cxnId="{303B83C9-C95F-4870-A0A5-7B321B40D818}">
      <dgm:prSet/>
      <dgm:spPr/>
      <dgm:t>
        <a:bodyPr/>
        <a:lstStyle/>
        <a:p>
          <a:endParaRPr lang="ru-RU"/>
        </a:p>
      </dgm:t>
    </dgm:pt>
    <dgm:pt modelId="{3848ACF5-3AC9-40CF-88BB-C4D6F1E12981}" type="sibTrans" cxnId="{303B83C9-C95F-4870-A0A5-7B321B40D818}">
      <dgm:prSet/>
      <dgm:spPr/>
      <dgm:t>
        <a:bodyPr/>
        <a:lstStyle/>
        <a:p>
          <a:endParaRPr lang="ru-RU"/>
        </a:p>
      </dgm:t>
    </dgm:pt>
    <dgm:pt modelId="{C88CCCEA-6202-44A6-92FC-913D831F189A}">
      <dgm:prSet/>
      <dgm:spPr/>
      <dgm:t>
        <a:bodyPr/>
        <a:lstStyle/>
        <a:p>
          <a:r>
            <a:rPr lang="ru-RU" dirty="0" smtClean="0"/>
            <a:t>Низкий уровень собственных шумов</a:t>
          </a:r>
          <a:endParaRPr lang="ru-RU" dirty="0"/>
        </a:p>
      </dgm:t>
    </dgm:pt>
    <dgm:pt modelId="{DB4EFB66-9B63-4C24-96F9-285BFC3DB1AF}" type="parTrans" cxnId="{A2ECB482-E309-4AC6-9327-F6F94CA9C27F}">
      <dgm:prSet/>
      <dgm:spPr/>
      <dgm:t>
        <a:bodyPr/>
        <a:lstStyle/>
        <a:p>
          <a:endParaRPr lang="ru-RU"/>
        </a:p>
      </dgm:t>
    </dgm:pt>
    <dgm:pt modelId="{11FDF3B8-C5C5-40AE-B61E-458A18FF46EF}" type="sibTrans" cxnId="{A2ECB482-E309-4AC6-9327-F6F94CA9C27F}">
      <dgm:prSet/>
      <dgm:spPr/>
      <dgm:t>
        <a:bodyPr/>
        <a:lstStyle/>
        <a:p>
          <a:endParaRPr lang="ru-RU"/>
        </a:p>
      </dgm:t>
    </dgm:pt>
    <dgm:pt modelId="{B8CC0437-F07C-4EE2-AD1A-E345056691D3}">
      <dgm:prSet/>
      <dgm:spPr/>
      <dgm:t>
        <a:bodyPr/>
        <a:lstStyle/>
        <a:p>
          <a:r>
            <a:rPr lang="ru-RU" dirty="0" smtClean="0"/>
            <a:t>Управление работой через сенсорный экран </a:t>
          </a:r>
          <a:endParaRPr lang="ru-RU" dirty="0"/>
        </a:p>
      </dgm:t>
    </dgm:pt>
    <dgm:pt modelId="{6E7ADFBE-2050-4F36-A877-9ED5A4394CFE}" type="parTrans" cxnId="{D4EFE058-8A74-4495-8C53-A26324C8F205}">
      <dgm:prSet/>
      <dgm:spPr/>
      <dgm:t>
        <a:bodyPr/>
        <a:lstStyle/>
        <a:p>
          <a:endParaRPr lang="ru-RU"/>
        </a:p>
      </dgm:t>
    </dgm:pt>
    <dgm:pt modelId="{AF994D70-4E85-4444-AE7B-9DD99D5E02BC}" type="sibTrans" cxnId="{D4EFE058-8A74-4495-8C53-A26324C8F205}">
      <dgm:prSet/>
      <dgm:spPr/>
      <dgm:t>
        <a:bodyPr/>
        <a:lstStyle/>
        <a:p>
          <a:endParaRPr lang="ru-RU"/>
        </a:p>
      </dgm:t>
    </dgm:pt>
    <dgm:pt modelId="{029983C8-96D3-4F1C-8E9B-3B62CF3807CC}">
      <dgm:prSet/>
      <dgm:spPr/>
      <dgm:t>
        <a:bodyPr/>
        <a:lstStyle/>
        <a:p>
          <a:r>
            <a:rPr lang="ru-RU" dirty="0" smtClean="0"/>
            <a:t>Расширенный диапазон частот вращения исследуемого подшипника       0 - 3000 об/мин</a:t>
          </a:r>
          <a:endParaRPr lang="ru-RU" dirty="0"/>
        </a:p>
      </dgm:t>
    </dgm:pt>
    <dgm:pt modelId="{15DFCDDF-9416-4192-BB56-116AF65A9420}" type="parTrans" cxnId="{E206994A-6A66-4CF8-82C7-25028D0F433D}">
      <dgm:prSet/>
      <dgm:spPr/>
      <dgm:t>
        <a:bodyPr/>
        <a:lstStyle/>
        <a:p>
          <a:endParaRPr lang="ru-RU"/>
        </a:p>
      </dgm:t>
    </dgm:pt>
    <dgm:pt modelId="{F3F05CE9-08EC-4423-8268-AC0A03EAE574}" type="sibTrans" cxnId="{E206994A-6A66-4CF8-82C7-25028D0F433D}">
      <dgm:prSet/>
      <dgm:spPr/>
      <dgm:t>
        <a:bodyPr/>
        <a:lstStyle/>
        <a:p>
          <a:endParaRPr lang="ru-RU"/>
        </a:p>
      </dgm:t>
    </dgm:pt>
    <dgm:pt modelId="{11676CAA-AC6C-484C-82A6-7F5F42C7D06D}">
      <dgm:prSet/>
      <dgm:spPr/>
      <dgm:t>
        <a:bodyPr/>
        <a:lstStyle/>
        <a:p>
          <a:endParaRPr lang="ru-RU" dirty="0"/>
        </a:p>
      </dgm:t>
    </dgm:pt>
    <dgm:pt modelId="{4CE895A0-A6C5-4B1A-8F8C-1AE7345C3045}" type="parTrans" cxnId="{CC4D5F2F-C406-48E2-83F2-E87388238C42}">
      <dgm:prSet/>
      <dgm:spPr/>
      <dgm:t>
        <a:bodyPr/>
        <a:lstStyle/>
        <a:p>
          <a:endParaRPr lang="ru-RU"/>
        </a:p>
      </dgm:t>
    </dgm:pt>
    <dgm:pt modelId="{F6597AFE-A743-4671-A631-E4BC49DCAA2A}" type="sibTrans" cxnId="{CC4D5F2F-C406-48E2-83F2-E87388238C42}">
      <dgm:prSet/>
      <dgm:spPr/>
      <dgm:t>
        <a:bodyPr/>
        <a:lstStyle/>
        <a:p>
          <a:endParaRPr lang="ru-RU"/>
        </a:p>
      </dgm:t>
    </dgm:pt>
    <dgm:pt modelId="{458AB281-DBFB-447A-8209-BC0D53937D88}" type="pres">
      <dgm:prSet presAssocID="{E86834B2-749F-4B79-95AD-5CB6309EC65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FD6089-875A-4437-90A5-FE6CAFC28C37}" type="pres">
      <dgm:prSet presAssocID="{E86834B2-749F-4B79-95AD-5CB6309EC651}" presName="axisShape" presStyleLbl="bgShp" presStyleIdx="0" presStyleCnt="1"/>
      <dgm:spPr/>
    </dgm:pt>
    <dgm:pt modelId="{F5B22C87-522F-4DF0-BC18-E13CBECA65E3}" type="pres">
      <dgm:prSet presAssocID="{E86834B2-749F-4B79-95AD-5CB6309EC651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A54F3-EE8A-499D-8932-CD5A6225BE54}" type="pres">
      <dgm:prSet presAssocID="{E86834B2-749F-4B79-95AD-5CB6309EC651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4EBE5-0D40-4A7B-AD45-2CCB59E75255}" type="pres">
      <dgm:prSet presAssocID="{E86834B2-749F-4B79-95AD-5CB6309EC651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4ADD75-AAD4-4F44-8D69-D6ED4EEBAC3F}" type="pres">
      <dgm:prSet presAssocID="{E86834B2-749F-4B79-95AD-5CB6309EC651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44C3A9-2D69-47FD-817C-E5D631CF0FE7}" type="presOf" srcId="{5329FC46-1347-4A73-84DF-BF8C2A216BE0}" destId="{F5B22C87-522F-4DF0-BC18-E13CBECA65E3}" srcOrd="0" destOrd="0" presId="urn:microsoft.com/office/officeart/2005/8/layout/matrix2"/>
    <dgm:cxn modelId="{E206994A-6A66-4CF8-82C7-25028D0F433D}" srcId="{E86834B2-749F-4B79-95AD-5CB6309EC651}" destId="{029983C8-96D3-4F1C-8E9B-3B62CF3807CC}" srcOrd="3" destOrd="0" parTransId="{15DFCDDF-9416-4192-BB56-116AF65A9420}" sibTransId="{F3F05CE9-08EC-4423-8268-AC0A03EAE574}"/>
    <dgm:cxn modelId="{CC4D5F2F-C406-48E2-83F2-E87388238C42}" srcId="{E86834B2-749F-4B79-95AD-5CB6309EC651}" destId="{11676CAA-AC6C-484C-82A6-7F5F42C7D06D}" srcOrd="4" destOrd="0" parTransId="{4CE895A0-A6C5-4B1A-8F8C-1AE7345C3045}" sibTransId="{F6597AFE-A743-4671-A631-E4BC49DCAA2A}"/>
    <dgm:cxn modelId="{303B83C9-C95F-4870-A0A5-7B321B40D818}" srcId="{E86834B2-749F-4B79-95AD-5CB6309EC651}" destId="{A24AFCDF-46C1-439D-8550-610A954BCF0F}" srcOrd="5" destOrd="0" parTransId="{72AF3D97-F81A-4C5A-9057-FCF9C08DB90F}" sibTransId="{3848ACF5-3AC9-40CF-88BB-C4D6F1E12981}"/>
    <dgm:cxn modelId="{C14FC3E3-2245-44BD-A3C0-E2D8BC13ED65}" type="presOf" srcId="{E86834B2-749F-4B79-95AD-5CB6309EC651}" destId="{458AB281-DBFB-447A-8209-BC0D53937D88}" srcOrd="0" destOrd="0" presId="urn:microsoft.com/office/officeart/2005/8/layout/matrix2"/>
    <dgm:cxn modelId="{44FD5504-8D71-4A5B-A008-2950A516C4C2}" type="presOf" srcId="{B8CC0437-F07C-4EE2-AD1A-E345056691D3}" destId="{3C64EBE5-0D40-4A7B-AD45-2CCB59E75255}" srcOrd="0" destOrd="0" presId="urn:microsoft.com/office/officeart/2005/8/layout/matrix2"/>
    <dgm:cxn modelId="{A2ECB482-E309-4AC6-9327-F6F94CA9C27F}" srcId="{E86834B2-749F-4B79-95AD-5CB6309EC651}" destId="{C88CCCEA-6202-44A6-92FC-913D831F189A}" srcOrd="1" destOrd="0" parTransId="{DB4EFB66-9B63-4C24-96F9-285BFC3DB1AF}" sibTransId="{11FDF3B8-C5C5-40AE-B61E-458A18FF46EF}"/>
    <dgm:cxn modelId="{EF268B58-1AF1-4F25-B1E0-1938111CB81C}" srcId="{E86834B2-749F-4B79-95AD-5CB6309EC651}" destId="{5329FC46-1347-4A73-84DF-BF8C2A216BE0}" srcOrd="0" destOrd="0" parTransId="{921FF06F-D1B7-4A92-AF80-F49CCB93C694}" sibTransId="{C3FA96C7-F8AB-438A-9041-2DE01C050774}"/>
    <dgm:cxn modelId="{D4EFE058-8A74-4495-8C53-A26324C8F205}" srcId="{E86834B2-749F-4B79-95AD-5CB6309EC651}" destId="{B8CC0437-F07C-4EE2-AD1A-E345056691D3}" srcOrd="2" destOrd="0" parTransId="{6E7ADFBE-2050-4F36-A877-9ED5A4394CFE}" sibTransId="{AF994D70-4E85-4444-AE7B-9DD99D5E02BC}"/>
    <dgm:cxn modelId="{1406AB97-4E77-4A96-947D-3C8B9EE99219}" type="presOf" srcId="{C88CCCEA-6202-44A6-92FC-913D831F189A}" destId="{EA3A54F3-EE8A-499D-8932-CD5A6225BE54}" srcOrd="0" destOrd="0" presId="urn:microsoft.com/office/officeart/2005/8/layout/matrix2"/>
    <dgm:cxn modelId="{C75DB8EE-684C-4E83-886D-ED376A6E6393}" type="presOf" srcId="{029983C8-96D3-4F1C-8E9B-3B62CF3807CC}" destId="{1C4ADD75-AAD4-4F44-8D69-D6ED4EEBAC3F}" srcOrd="0" destOrd="0" presId="urn:microsoft.com/office/officeart/2005/8/layout/matrix2"/>
    <dgm:cxn modelId="{B64FC3BE-19AF-40FF-9317-22093243A48A}" type="presParOf" srcId="{458AB281-DBFB-447A-8209-BC0D53937D88}" destId="{9CFD6089-875A-4437-90A5-FE6CAFC28C37}" srcOrd="0" destOrd="0" presId="urn:microsoft.com/office/officeart/2005/8/layout/matrix2"/>
    <dgm:cxn modelId="{B2F6AF2A-3C80-48DD-BAE5-E938E0D23982}" type="presParOf" srcId="{458AB281-DBFB-447A-8209-BC0D53937D88}" destId="{F5B22C87-522F-4DF0-BC18-E13CBECA65E3}" srcOrd="1" destOrd="0" presId="urn:microsoft.com/office/officeart/2005/8/layout/matrix2"/>
    <dgm:cxn modelId="{9D9D84F9-8AB9-45A3-80B5-EDBCF342474C}" type="presParOf" srcId="{458AB281-DBFB-447A-8209-BC0D53937D88}" destId="{EA3A54F3-EE8A-499D-8932-CD5A6225BE54}" srcOrd="2" destOrd="0" presId="urn:microsoft.com/office/officeart/2005/8/layout/matrix2"/>
    <dgm:cxn modelId="{BEF433A0-310E-4522-AF24-31E13BBA4381}" type="presParOf" srcId="{458AB281-DBFB-447A-8209-BC0D53937D88}" destId="{3C64EBE5-0D40-4A7B-AD45-2CCB59E75255}" srcOrd="3" destOrd="0" presId="urn:microsoft.com/office/officeart/2005/8/layout/matrix2"/>
    <dgm:cxn modelId="{78D236AB-614A-42D2-A673-7178448694C4}" type="presParOf" srcId="{458AB281-DBFB-447A-8209-BC0D53937D88}" destId="{1C4ADD75-AAD4-4F44-8D69-D6ED4EEBAC3F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411779-840B-4AB2-A539-B1BDF4AF46A8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04102A-8A37-4DDD-8156-CD819BD79943}">
      <dgm:prSet phldrT="[Текст]"/>
      <dgm:spPr/>
      <dgm:t>
        <a:bodyPr/>
        <a:lstStyle/>
        <a:p>
          <a:r>
            <a:rPr lang="ru-RU" dirty="0" smtClean="0"/>
            <a:t>Грузовой автомобиль с краном-манипулятором приобретен в 2022 году для обслуживания оперативных бригад и для транспортировки динамического оборудования АО «Газпромнефть - МНПЗ» в РМЦ</a:t>
          </a:r>
          <a:endParaRPr lang="ru-RU" dirty="0"/>
        </a:p>
      </dgm:t>
    </dgm:pt>
    <dgm:pt modelId="{EA11B6ED-E8FC-4CCD-87E3-FC9877F6EC75}" type="parTrans" cxnId="{5036AE7C-CF33-4E98-BBD0-03E218073C8C}">
      <dgm:prSet/>
      <dgm:spPr/>
      <dgm:t>
        <a:bodyPr/>
        <a:lstStyle/>
        <a:p>
          <a:endParaRPr lang="ru-RU"/>
        </a:p>
      </dgm:t>
    </dgm:pt>
    <dgm:pt modelId="{89270BA8-9517-4319-9FD3-3DEE996E4F2A}" type="sibTrans" cxnId="{5036AE7C-CF33-4E98-BBD0-03E218073C8C}">
      <dgm:prSet/>
      <dgm:spPr/>
      <dgm:t>
        <a:bodyPr/>
        <a:lstStyle/>
        <a:p>
          <a:endParaRPr lang="ru-RU"/>
        </a:p>
      </dgm:t>
    </dgm:pt>
    <dgm:pt modelId="{C9B06DCE-E271-48DF-9CCF-AE3B713C304C}">
      <dgm:prSet/>
      <dgm:spPr/>
      <dgm:t>
        <a:bodyPr/>
        <a:lstStyle/>
        <a:p>
          <a:r>
            <a:rPr lang="ru-RU" b="0" dirty="0" smtClean="0"/>
            <a:t>Грузоподъемность</a:t>
          </a:r>
          <a:r>
            <a:rPr lang="ru-RU" b="0" baseline="0" dirty="0" smtClean="0"/>
            <a:t> манипулятора составляет 3700 кг, грузоподъемность стрелы – 2200 кг</a:t>
          </a:r>
          <a:endParaRPr lang="ru-RU" b="0" dirty="0"/>
        </a:p>
      </dgm:t>
    </dgm:pt>
    <dgm:pt modelId="{F7724C45-EFE7-40EA-B1F5-94E2DD3F749F}" type="parTrans" cxnId="{60835BDF-5C3C-4CC1-8795-2FBF62DB380F}">
      <dgm:prSet/>
      <dgm:spPr/>
      <dgm:t>
        <a:bodyPr/>
        <a:lstStyle/>
        <a:p>
          <a:endParaRPr lang="ru-RU"/>
        </a:p>
      </dgm:t>
    </dgm:pt>
    <dgm:pt modelId="{582B2F6C-2927-4576-857A-31B6A30802D4}" type="sibTrans" cxnId="{60835BDF-5C3C-4CC1-8795-2FBF62DB380F}">
      <dgm:prSet/>
      <dgm:spPr/>
      <dgm:t>
        <a:bodyPr/>
        <a:lstStyle/>
        <a:p>
          <a:endParaRPr lang="ru-RU"/>
        </a:p>
      </dgm:t>
    </dgm:pt>
    <dgm:pt modelId="{3E8E83C1-65B4-4EC2-B721-022540B7B2AE}">
      <dgm:prSet/>
      <dgm:spPr/>
      <dgm:t>
        <a:bodyPr/>
        <a:lstStyle/>
        <a:p>
          <a:r>
            <a:rPr lang="ru-RU" b="0" baseline="0" dirty="0" smtClean="0"/>
            <a:t> Единовременно может перевозить до 6 специалистов</a:t>
          </a:r>
          <a:endParaRPr lang="ru-RU" b="0" dirty="0"/>
        </a:p>
      </dgm:t>
    </dgm:pt>
    <dgm:pt modelId="{A55CD033-12B6-4BE1-AD49-11F5520E7643}" type="parTrans" cxnId="{73EC75C5-7603-4BED-AEEC-E21579195D8E}">
      <dgm:prSet/>
      <dgm:spPr/>
      <dgm:t>
        <a:bodyPr/>
        <a:lstStyle/>
        <a:p>
          <a:endParaRPr lang="ru-RU"/>
        </a:p>
      </dgm:t>
    </dgm:pt>
    <dgm:pt modelId="{B30FC7AF-AEDC-4A4A-8E7C-40D4E52E8A07}" type="sibTrans" cxnId="{73EC75C5-7603-4BED-AEEC-E21579195D8E}">
      <dgm:prSet/>
      <dgm:spPr/>
      <dgm:t>
        <a:bodyPr/>
        <a:lstStyle/>
        <a:p>
          <a:endParaRPr lang="ru-RU"/>
        </a:p>
      </dgm:t>
    </dgm:pt>
    <dgm:pt modelId="{58D9E94E-C65E-4ED1-845F-2D316E153ECE}" type="pres">
      <dgm:prSet presAssocID="{45411779-840B-4AB2-A539-B1BDF4AF46A8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38A26B25-5F69-42EF-918D-3350780DADE3}" type="pres">
      <dgm:prSet presAssocID="{3E8E83C1-65B4-4EC2-B721-022540B7B2AE}" presName="noChildren" presStyleCnt="0"/>
      <dgm:spPr/>
    </dgm:pt>
    <dgm:pt modelId="{90DD732D-5DAB-4059-BFC2-26A5E3C59437}" type="pres">
      <dgm:prSet presAssocID="{3E8E83C1-65B4-4EC2-B721-022540B7B2AE}" presName="gap" presStyleCnt="0"/>
      <dgm:spPr/>
    </dgm:pt>
    <dgm:pt modelId="{B9688217-EF15-408F-9ADE-8C43C40B4C01}" type="pres">
      <dgm:prSet presAssocID="{3E8E83C1-65B4-4EC2-B721-022540B7B2AE}" presName="medCircle2" presStyleLbl="vennNode1" presStyleIdx="0" presStyleCnt="3"/>
      <dgm:spPr/>
    </dgm:pt>
    <dgm:pt modelId="{A4FFDF54-5A4A-4992-A7EB-0A3FADDE57B8}" type="pres">
      <dgm:prSet presAssocID="{3E8E83C1-65B4-4EC2-B721-022540B7B2AE}" presName="txLvlOnly1" presStyleLbl="revTx" presStyleIdx="0" presStyleCnt="3"/>
      <dgm:spPr/>
      <dgm:t>
        <a:bodyPr/>
        <a:lstStyle/>
        <a:p>
          <a:endParaRPr lang="ru-RU"/>
        </a:p>
      </dgm:t>
    </dgm:pt>
    <dgm:pt modelId="{26D20189-50F0-4B5E-AA3A-69707E86B6E1}" type="pres">
      <dgm:prSet presAssocID="{C9B06DCE-E271-48DF-9CCF-AE3B713C304C}" presName="noChildren" presStyleCnt="0"/>
      <dgm:spPr/>
    </dgm:pt>
    <dgm:pt modelId="{E47F6853-3AFB-4E61-A6DB-9F479E997479}" type="pres">
      <dgm:prSet presAssocID="{C9B06DCE-E271-48DF-9CCF-AE3B713C304C}" presName="gap" presStyleCnt="0"/>
      <dgm:spPr/>
    </dgm:pt>
    <dgm:pt modelId="{D300AFF4-DDAF-4CAE-88B0-CC9692E604DE}" type="pres">
      <dgm:prSet presAssocID="{C9B06DCE-E271-48DF-9CCF-AE3B713C304C}" presName="medCircle2" presStyleLbl="vennNode1" presStyleIdx="1" presStyleCnt="3"/>
      <dgm:spPr/>
    </dgm:pt>
    <dgm:pt modelId="{8F096EFB-E015-497E-AEF5-0EDBD398ECBB}" type="pres">
      <dgm:prSet presAssocID="{C9B06DCE-E271-48DF-9CCF-AE3B713C304C}" presName="txLvlOnly1" presStyleLbl="revTx" presStyleIdx="1" presStyleCnt="3"/>
      <dgm:spPr/>
      <dgm:t>
        <a:bodyPr/>
        <a:lstStyle/>
        <a:p>
          <a:endParaRPr lang="ru-RU"/>
        </a:p>
      </dgm:t>
    </dgm:pt>
    <dgm:pt modelId="{B79C641F-600F-4DF3-A71E-71F67180A331}" type="pres">
      <dgm:prSet presAssocID="{5404102A-8A37-4DDD-8156-CD819BD79943}" presName="noChildren" presStyleCnt="0"/>
      <dgm:spPr/>
    </dgm:pt>
    <dgm:pt modelId="{70A4F69D-B898-4EF0-93F6-594929BCEFE6}" type="pres">
      <dgm:prSet presAssocID="{5404102A-8A37-4DDD-8156-CD819BD79943}" presName="gap" presStyleCnt="0"/>
      <dgm:spPr/>
    </dgm:pt>
    <dgm:pt modelId="{88881634-CFFD-49E4-98E9-F892888AEC7F}" type="pres">
      <dgm:prSet presAssocID="{5404102A-8A37-4DDD-8156-CD819BD79943}" presName="medCircle2" presStyleLbl="vennNode1" presStyleIdx="2" presStyleCnt="3"/>
      <dgm:spPr/>
    </dgm:pt>
    <dgm:pt modelId="{9A340164-92E4-4A49-A62B-0BF541472BFC}" type="pres">
      <dgm:prSet presAssocID="{5404102A-8A37-4DDD-8156-CD819BD79943}" presName="txLvlOnly1" presStyleLbl="revTx" presStyleIdx="2" presStyleCnt="3"/>
      <dgm:spPr/>
      <dgm:t>
        <a:bodyPr/>
        <a:lstStyle/>
        <a:p>
          <a:endParaRPr lang="ru-RU"/>
        </a:p>
      </dgm:t>
    </dgm:pt>
  </dgm:ptLst>
  <dgm:cxnLst>
    <dgm:cxn modelId="{BACBA1BC-BD24-4276-82C4-5B9FFF7BB8D2}" type="presOf" srcId="{5404102A-8A37-4DDD-8156-CD819BD79943}" destId="{9A340164-92E4-4A49-A62B-0BF541472BFC}" srcOrd="0" destOrd="0" presId="urn:microsoft.com/office/officeart/2008/layout/VerticalCircleList"/>
    <dgm:cxn modelId="{60835BDF-5C3C-4CC1-8795-2FBF62DB380F}" srcId="{45411779-840B-4AB2-A539-B1BDF4AF46A8}" destId="{C9B06DCE-E271-48DF-9CCF-AE3B713C304C}" srcOrd="1" destOrd="0" parTransId="{F7724C45-EFE7-40EA-B1F5-94E2DD3F749F}" sibTransId="{582B2F6C-2927-4576-857A-31B6A30802D4}"/>
    <dgm:cxn modelId="{3AF74465-56DD-45E2-870A-0D210BFBA45B}" type="presOf" srcId="{3E8E83C1-65B4-4EC2-B721-022540B7B2AE}" destId="{A4FFDF54-5A4A-4992-A7EB-0A3FADDE57B8}" srcOrd="0" destOrd="0" presId="urn:microsoft.com/office/officeart/2008/layout/VerticalCircleList"/>
    <dgm:cxn modelId="{00C7FF4D-8411-4005-B6D9-DCF417C2E960}" type="presOf" srcId="{45411779-840B-4AB2-A539-B1BDF4AF46A8}" destId="{58D9E94E-C65E-4ED1-845F-2D316E153ECE}" srcOrd="0" destOrd="0" presId="urn:microsoft.com/office/officeart/2008/layout/VerticalCircleList"/>
    <dgm:cxn modelId="{98B53CCE-532D-40A8-97DF-AAF94223728E}" type="presOf" srcId="{C9B06DCE-E271-48DF-9CCF-AE3B713C304C}" destId="{8F096EFB-E015-497E-AEF5-0EDBD398ECBB}" srcOrd="0" destOrd="0" presId="urn:microsoft.com/office/officeart/2008/layout/VerticalCircleList"/>
    <dgm:cxn modelId="{73EC75C5-7603-4BED-AEEC-E21579195D8E}" srcId="{45411779-840B-4AB2-A539-B1BDF4AF46A8}" destId="{3E8E83C1-65B4-4EC2-B721-022540B7B2AE}" srcOrd="0" destOrd="0" parTransId="{A55CD033-12B6-4BE1-AD49-11F5520E7643}" sibTransId="{B30FC7AF-AEDC-4A4A-8E7C-40D4E52E8A07}"/>
    <dgm:cxn modelId="{5036AE7C-CF33-4E98-BBD0-03E218073C8C}" srcId="{45411779-840B-4AB2-A539-B1BDF4AF46A8}" destId="{5404102A-8A37-4DDD-8156-CD819BD79943}" srcOrd="2" destOrd="0" parTransId="{EA11B6ED-E8FC-4CCD-87E3-FC9877F6EC75}" sibTransId="{89270BA8-9517-4319-9FD3-3DEE996E4F2A}"/>
    <dgm:cxn modelId="{87E88B0F-0A2E-4E1D-B246-07CFB8098C08}" type="presParOf" srcId="{58D9E94E-C65E-4ED1-845F-2D316E153ECE}" destId="{38A26B25-5F69-42EF-918D-3350780DADE3}" srcOrd="0" destOrd="0" presId="urn:microsoft.com/office/officeart/2008/layout/VerticalCircleList"/>
    <dgm:cxn modelId="{3449B20E-1FED-46F4-85A5-AA40EF6DD22D}" type="presParOf" srcId="{38A26B25-5F69-42EF-918D-3350780DADE3}" destId="{90DD732D-5DAB-4059-BFC2-26A5E3C59437}" srcOrd="0" destOrd="0" presId="urn:microsoft.com/office/officeart/2008/layout/VerticalCircleList"/>
    <dgm:cxn modelId="{148F1D52-7411-4B17-8906-3533395E9490}" type="presParOf" srcId="{38A26B25-5F69-42EF-918D-3350780DADE3}" destId="{B9688217-EF15-408F-9ADE-8C43C40B4C01}" srcOrd="1" destOrd="0" presId="urn:microsoft.com/office/officeart/2008/layout/VerticalCircleList"/>
    <dgm:cxn modelId="{7CDA1845-4A38-43CB-8948-980F0E820835}" type="presParOf" srcId="{38A26B25-5F69-42EF-918D-3350780DADE3}" destId="{A4FFDF54-5A4A-4992-A7EB-0A3FADDE57B8}" srcOrd="2" destOrd="0" presId="urn:microsoft.com/office/officeart/2008/layout/VerticalCircleList"/>
    <dgm:cxn modelId="{65AB1AD6-40AF-4CD4-9B24-19BC0484B3DE}" type="presParOf" srcId="{58D9E94E-C65E-4ED1-845F-2D316E153ECE}" destId="{26D20189-50F0-4B5E-AA3A-69707E86B6E1}" srcOrd="1" destOrd="0" presId="urn:microsoft.com/office/officeart/2008/layout/VerticalCircleList"/>
    <dgm:cxn modelId="{64FA91B0-DE4F-4B17-8045-DB9CB3A5AA8C}" type="presParOf" srcId="{26D20189-50F0-4B5E-AA3A-69707E86B6E1}" destId="{E47F6853-3AFB-4E61-A6DB-9F479E997479}" srcOrd="0" destOrd="0" presId="urn:microsoft.com/office/officeart/2008/layout/VerticalCircleList"/>
    <dgm:cxn modelId="{3F9976FE-404F-4B44-B417-8C99D7A66B04}" type="presParOf" srcId="{26D20189-50F0-4B5E-AA3A-69707E86B6E1}" destId="{D300AFF4-DDAF-4CAE-88B0-CC9692E604DE}" srcOrd="1" destOrd="0" presId="urn:microsoft.com/office/officeart/2008/layout/VerticalCircleList"/>
    <dgm:cxn modelId="{CAD89F2F-4844-482F-8A59-6F6049AD3C46}" type="presParOf" srcId="{26D20189-50F0-4B5E-AA3A-69707E86B6E1}" destId="{8F096EFB-E015-497E-AEF5-0EDBD398ECBB}" srcOrd="2" destOrd="0" presId="urn:microsoft.com/office/officeart/2008/layout/VerticalCircleList"/>
    <dgm:cxn modelId="{1DC2C633-A930-4F4D-A600-A3223B121302}" type="presParOf" srcId="{58D9E94E-C65E-4ED1-845F-2D316E153ECE}" destId="{B79C641F-600F-4DF3-A71E-71F67180A331}" srcOrd="2" destOrd="0" presId="urn:microsoft.com/office/officeart/2008/layout/VerticalCircleList"/>
    <dgm:cxn modelId="{AB060A22-925C-44D1-98D7-F5D61F4E7BE9}" type="presParOf" srcId="{B79C641F-600F-4DF3-A71E-71F67180A331}" destId="{70A4F69D-B898-4EF0-93F6-594929BCEFE6}" srcOrd="0" destOrd="0" presId="urn:microsoft.com/office/officeart/2008/layout/VerticalCircleList"/>
    <dgm:cxn modelId="{82AE3A06-1145-4EAE-A566-E94574A14727}" type="presParOf" srcId="{B79C641F-600F-4DF3-A71E-71F67180A331}" destId="{88881634-CFFD-49E4-98E9-F892888AEC7F}" srcOrd="1" destOrd="0" presId="urn:microsoft.com/office/officeart/2008/layout/VerticalCircleList"/>
    <dgm:cxn modelId="{7DD19AA5-51AC-4A65-A269-3494248D6596}" type="presParOf" srcId="{B79C641F-600F-4DF3-A71E-71F67180A331}" destId="{9A340164-92E4-4A49-A62B-0BF541472BFC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3D41D0-B5BA-4F80-BF96-84C27F621665}" type="doc">
      <dgm:prSet loTypeId="urn:microsoft.com/office/officeart/2005/8/layout/defaul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DBA40460-E70D-41F9-AE6E-4A54F636F829}">
      <dgm:prSet phldrT="[Текст]"/>
      <dgm:spPr/>
      <dgm:t>
        <a:bodyPr/>
        <a:lstStyle/>
        <a:p>
          <a:pPr algn="ctr"/>
          <a:r>
            <a:rPr lang="ru-RU" dirty="0" smtClean="0"/>
            <a:t>Современное программное обеспечение CAMDUCT имеет полную библиотеку параметрических деталей воздуховодов и дымоходов, автоматическая раскладка выкроек с минимальным количеством отходов</a:t>
          </a:r>
          <a:endParaRPr lang="ru-RU" dirty="0"/>
        </a:p>
      </dgm:t>
    </dgm:pt>
    <dgm:pt modelId="{F1A58159-EB09-4FFF-8932-8020A22943F4}" type="parTrans" cxnId="{F131A1CE-B89A-4A09-8C26-66DC5AE0F31B}">
      <dgm:prSet/>
      <dgm:spPr/>
      <dgm:t>
        <a:bodyPr/>
        <a:lstStyle/>
        <a:p>
          <a:endParaRPr lang="ru-RU"/>
        </a:p>
      </dgm:t>
    </dgm:pt>
    <dgm:pt modelId="{F049605F-DBF7-427A-AC6B-304C9AA6F6EE}" type="sibTrans" cxnId="{F131A1CE-B89A-4A09-8C26-66DC5AE0F31B}">
      <dgm:prSet/>
      <dgm:spPr/>
      <dgm:t>
        <a:bodyPr/>
        <a:lstStyle/>
        <a:p>
          <a:endParaRPr lang="ru-RU"/>
        </a:p>
      </dgm:t>
    </dgm:pt>
    <dgm:pt modelId="{9F2415FB-3D1E-4925-BA77-8B12A46A81F2}">
      <dgm:prSet/>
      <dgm:spPr/>
      <dgm:t>
        <a:bodyPr/>
        <a:lstStyle/>
        <a:p>
          <a:pPr algn="ctr"/>
          <a:r>
            <a:rPr lang="ru-RU" dirty="0" smtClean="0"/>
            <a:t>Источник плазменной резки </a:t>
          </a:r>
          <a:r>
            <a:rPr lang="ru-RU" dirty="0" err="1" smtClean="0"/>
            <a:t>Hypertherm</a:t>
          </a:r>
          <a:r>
            <a:rPr lang="ru-RU" dirty="0" smtClean="0"/>
            <a:t> </a:t>
          </a:r>
          <a:r>
            <a:rPr lang="ru-RU" dirty="0" err="1" smtClean="0"/>
            <a:t>Powermax</a:t>
          </a:r>
          <a:r>
            <a:rPr lang="ru-RU" dirty="0" smtClean="0"/>
            <a:t> 45 гарантирует безупречный рез листовой оцинкованной и нержавеющей стали</a:t>
          </a:r>
          <a:endParaRPr lang="ru-RU" dirty="0"/>
        </a:p>
      </dgm:t>
    </dgm:pt>
    <dgm:pt modelId="{3D6670F3-219C-46DC-9A46-1A88BD67D5F9}" type="parTrans" cxnId="{966934C2-0EC2-4F02-A151-8147382FB090}">
      <dgm:prSet/>
      <dgm:spPr/>
      <dgm:t>
        <a:bodyPr/>
        <a:lstStyle/>
        <a:p>
          <a:endParaRPr lang="ru-RU"/>
        </a:p>
      </dgm:t>
    </dgm:pt>
    <dgm:pt modelId="{55AB4708-FB4B-4071-A63B-C383E8ECC18F}" type="sibTrans" cxnId="{966934C2-0EC2-4F02-A151-8147382FB090}">
      <dgm:prSet/>
      <dgm:spPr/>
      <dgm:t>
        <a:bodyPr/>
        <a:lstStyle/>
        <a:p>
          <a:endParaRPr lang="ru-RU"/>
        </a:p>
      </dgm:t>
    </dgm:pt>
    <dgm:pt modelId="{4E5A47E1-664C-464D-9D50-959B0B16850A}">
      <dgm:prSet/>
      <dgm:spPr/>
      <dgm:t>
        <a:bodyPr/>
        <a:lstStyle/>
        <a:p>
          <a:pPr algn="ctr"/>
          <a:r>
            <a:rPr lang="ru-RU" dirty="0" smtClean="0"/>
            <a:t>Динамическая система вытяжки непосредственно из зоны реза обеспечивает максимальное удаление дыма</a:t>
          </a:r>
          <a:endParaRPr lang="ru-RU" dirty="0"/>
        </a:p>
      </dgm:t>
    </dgm:pt>
    <dgm:pt modelId="{5163B2FB-EC57-4E67-A2A8-F1428F68292D}" type="parTrans" cxnId="{7A296429-377C-4219-9F9C-398A42855DB4}">
      <dgm:prSet/>
      <dgm:spPr/>
      <dgm:t>
        <a:bodyPr/>
        <a:lstStyle/>
        <a:p>
          <a:endParaRPr lang="ru-RU"/>
        </a:p>
      </dgm:t>
    </dgm:pt>
    <dgm:pt modelId="{586C1037-6D43-467F-95AE-A2D08B5DD640}" type="sibTrans" cxnId="{7A296429-377C-4219-9F9C-398A42855DB4}">
      <dgm:prSet/>
      <dgm:spPr/>
      <dgm:t>
        <a:bodyPr/>
        <a:lstStyle/>
        <a:p>
          <a:endParaRPr lang="ru-RU"/>
        </a:p>
      </dgm:t>
    </dgm:pt>
    <dgm:pt modelId="{BCD2E6D2-7A35-437A-8172-28C1349ED5AD}" type="pres">
      <dgm:prSet presAssocID="{463D41D0-B5BA-4F80-BF96-84C27F62166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2F8F9E-CE5C-4FF7-946C-F11ECF066C2D}" type="pres">
      <dgm:prSet presAssocID="{4E5A47E1-664C-464D-9D50-959B0B16850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770D0C-7ABB-40C0-B417-02F25FD0AF02}" type="pres">
      <dgm:prSet presAssocID="{586C1037-6D43-467F-95AE-A2D08B5DD640}" presName="sibTrans" presStyleCnt="0"/>
      <dgm:spPr/>
    </dgm:pt>
    <dgm:pt modelId="{AF2D50F8-B5DE-40DE-98E0-C89994F26B33}" type="pres">
      <dgm:prSet presAssocID="{9F2415FB-3D1E-4925-BA77-8B12A46A81F2}" presName="node" presStyleLbl="node1" presStyleIdx="1" presStyleCnt="3" custLinFactNeighborX="-33289" custLinFactNeighborY="21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884ED-65FC-44FE-BEBB-B5710846B0EA}" type="pres">
      <dgm:prSet presAssocID="{55AB4708-FB4B-4071-A63B-C383E8ECC18F}" presName="sibTrans" presStyleCnt="0"/>
      <dgm:spPr/>
    </dgm:pt>
    <dgm:pt modelId="{A3C3A360-5378-49BA-AF48-067509A71CEC}" type="pres">
      <dgm:prSet presAssocID="{DBA40460-E70D-41F9-AE6E-4A54F636F829}" presName="node" presStyleLbl="node1" presStyleIdx="2" presStyleCnt="3" custLinFactNeighborX="33254" custLinFactNeighborY="-25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1EB38F-7604-44D9-8E96-5CE36795CF33}" type="presOf" srcId="{463D41D0-B5BA-4F80-BF96-84C27F621665}" destId="{BCD2E6D2-7A35-437A-8172-28C1349ED5AD}" srcOrd="0" destOrd="0" presId="urn:microsoft.com/office/officeart/2005/8/layout/default"/>
    <dgm:cxn modelId="{18AB8020-FD19-4930-A743-1954C84BA453}" type="presOf" srcId="{4E5A47E1-664C-464D-9D50-959B0B16850A}" destId="{7D2F8F9E-CE5C-4FF7-946C-F11ECF066C2D}" srcOrd="0" destOrd="0" presId="urn:microsoft.com/office/officeart/2005/8/layout/default"/>
    <dgm:cxn modelId="{7A296429-377C-4219-9F9C-398A42855DB4}" srcId="{463D41D0-B5BA-4F80-BF96-84C27F621665}" destId="{4E5A47E1-664C-464D-9D50-959B0B16850A}" srcOrd="0" destOrd="0" parTransId="{5163B2FB-EC57-4E67-A2A8-F1428F68292D}" sibTransId="{586C1037-6D43-467F-95AE-A2D08B5DD640}"/>
    <dgm:cxn modelId="{1D63787B-AC33-4B1D-955D-58FD4821274C}" type="presOf" srcId="{9F2415FB-3D1E-4925-BA77-8B12A46A81F2}" destId="{AF2D50F8-B5DE-40DE-98E0-C89994F26B33}" srcOrd="0" destOrd="0" presId="urn:microsoft.com/office/officeart/2005/8/layout/default"/>
    <dgm:cxn modelId="{BBF64197-9142-4F6F-ACAA-C8FBAB34C265}" type="presOf" srcId="{DBA40460-E70D-41F9-AE6E-4A54F636F829}" destId="{A3C3A360-5378-49BA-AF48-067509A71CEC}" srcOrd="0" destOrd="0" presId="urn:microsoft.com/office/officeart/2005/8/layout/default"/>
    <dgm:cxn modelId="{F131A1CE-B89A-4A09-8C26-66DC5AE0F31B}" srcId="{463D41D0-B5BA-4F80-BF96-84C27F621665}" destId="{DBA40460-E70D-41F9-AE6E-4A54F636F829}" srcOrd="2" destOrd="0" parTransId="{F1A58159-EB09-4FFF-8932-8020A22943F4}" sibTransId="{F049605F-DBF7-427A-AC6B-304C9AA6F6EE}"/>
    <dgm:cxn modelId="{966934C2-0EC2-4F02-A151-8147382FB090}" srcId="{463D41D0-B5BA-4F80-BF96-84C27F621665}" destId="{9F2415FB-3D1E-4925-BA77-8B12A46A81F2}" srcOrd="1" destOrd="0" parTransId="{3D6670F3-219C-46DC-9A46-1A88BD67D5F9}" sibTransId="{55AB4708-FB4B-4071-A63B-C383E8ECC18F}"/>
    <dgm:cxn modelId="{768B6DD5-3EBB-44D9-95AB-2D19D91B933A}" type="presParOf" srcId="{BCD2E6D2-7A35-437A-8172-28C1349ED5AD}" destId="{7D2F8F9E-CE5C-4FF7-946C-F11ECF066C2D}" srcOrd="0" destOrd="0" presId="urn:microsoft.com/office/officeart/2005/8/layout/default"/>
    <dgm:cxn modelId="{4A6BB9CD-6F86-4B8A-9944-8011A2A30913}" type="presParOf" srcId="{BCD2E6D2-7A35-437A-8172-28C1349ED5AD}" destId="{8E770D0C-7ABB-40C0-B417-02F25FD0AF02}" srcOrd="1" destOrd="0" presId="urn:microsoft.com/office/officeart/2005/8/layout/default"/>
    <dgm:cxn modelId="{9E91DDC4-1199-4106-952B-4E3FD7D8584A}" type="presParOf" srcId="{BCD2E6D2-7A35-437A-8172-28C1349ED5AD}" destId="{AF2D50F8-B5DE-40DE-98E0-C89994F26B33}" srcOrd="2" destOrd="0" presId="urn:microsoft.com/office/officeart/2005/8/layout/default"/>
    <dgm:cxn modelId="{CC8AD86C-83B0-47CE-BB59-2B4AB2109E39}" type="presParOf" srcId="{BCD2E6D2-7A35-437A-8172-28C1349ED5AD}" destId="{ADD884ED-65FC-44FE-BEBB-B5710846B0EA}" srcOrd="3" destOrd="0" presId="urn:microsoft.com/office/officeart/2005/8/layout/default"/>
    <dgm:cxn modelId="{FC27DB0B-2706-4499-9CE6-565E662A856C}" type="presParOf" srcId="{BCD2E6D2-7A35-437A-8172-28C1349ED5AD}" destId="{A3C3A360-5378-49BA-AF48-067509A71CEC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88217-EF15-408F-9ADE-8C43C40B4C01}">
      <dsp:nvSpPr>
        <dsp:cNvPr id="0" name=""/>
        <dsp:cNvSpPr/>
      </dsp:nvSpPr>
      <dsp:spPr>
        <a:xfrm>
          <a:off x="229558" y="1029275"/>
          <a:ext cx="875525" cy="87552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4FFDF54-5A4A-4992-A7EB-0A3FADDE57B8}">
      <dsp:nvSpPr>
        <dsp:cNvPr id="0" name=""/>
        <dsp:cNvSpPr/>
      </dsp:nvSpPr>
      <dsp:spPr>
        <a:xfrm>
          <a:off x="667321" y="1029275"/>
          <a:ext cx="4671250" cy="875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baseline="0" dirty="0" smtClean="0"/>
            <a:t> Единовременно может перевозить до 6 специалистов</a:t>
          </a:r>
          <a:endParaRPr lang="ru-RU" sz="1400" b="0" kern="1200" dirty="0"/>
        </a:p>
      </dsp:txBody>
      <dsp:txXfrm>
        <a:off x="667321" y="1029275"/>
        <a:ext cx="4671250" cy="875525"/>
      </dsp:txXfrm>
    </dsp:sp>
    <dsp:sp modelId="{D300AFF4-DDAF-4CAE-88B0-CC9692E604DE}">
      <dsp:nvSpPr>
        <dsp:cNvPr id="0" name=""/>
        <dsp:cNvSpPr/>
      </dsp:nvSpPr>
      <dsp:spPr>
        <a:xfrm>
          <a:off x="229558" y="1904801"/>
          <a:ext cx="875525" cy="87552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F096EFB-E015-497E-AEF5-0EDBD398ECBB}">
      <dsp:nvSpPr>
        <dsp:cNvPr id="0" name=""/>
        <dsp:cNvSpPr/>
      </dsp:nvSpPr>
      <dsp:spPr>
        <a:xfrm>
          <a:off x="667321" y="1904801"/>
          <a:ext cx="4671250" cy="875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Грузоподъемность</a:t>
          </a:r>
          <a:r>
            <a:rPr lang="ru-RU" sz="1400" b="0" kern="1200" baseline="0" dirty="0" smtClean="0"/>
            <a:t> манипулятора составляет 3700 кг, грузоподъемность стрелы – 2200 кг</a:t>
          </a:r>
          <a:endParaRPr lang="ru-RU" sz="1400" b="0" kern="1200" dirty="0"/>
        </a:p>
      </dsp:txBody>
      <dsp:txXfrm>
        <a:off x="667321" y="1904801"/>
        <a:ext cx="4671250" cy="875525"/>
      </dsp:txXfrm>
    </dsp:sp>
    <dsp:sp modelId="{88881634-CFFD-49E4-98E9-F892888AEC7F}">
      <dsp:nvSpPr>
        <dsp:cNvPr id="0" name=""/>
        <dsp:cNvSpPr/>
      </dsp:nvSpPr>
      <dsp:spPr>
        <a:xfrm>
          <a:off x="229558" y="2780326"/>
          <a:ext cx="875525" cy="87552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A340164-92E4-4A49-A62B-0BF541472BFC}">
      <dsp:nvSpPr>
        <dsp:cNvPr id="0" name=""/>
        <dsp:cNvSpPr/>
      </dsp:nvSpPr>
      <dsp:spPr>
        <a:xfrm>
          <a:off x="667321" y="2780326"/>
          <a:ext cx="4671250" cy="875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Грузовой автомобиль с краном-манипулятором приобретен в 2022 году для обслуживания оперативных бригад и для транспортировки динамического оборудования АО «Газпромнефть - МНПЗ» в РМЦ</a:t>
          </a:r>
          <a:endParaRPr lang="ru-RU" sz="1400" kern="1200" dirty="0"/>
        </a:p>
      </dsp:txBody>
      <dsp:txXfrm>
        <a:off x="667321" y="2780326"/>
        <a:ext cx="4671250" cy="8755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F8F9E-CE5C-4FF7-946C-F11ECF066C2D}">
      <dsp:nvSpPr>
        <dsp:cNvPr id="0" name=""/>
        <dsp:cNvSpPr/>
      </dsp:nvSpPr>
      <dsp:spPr>
        <a:xfrm>
          <a:off x="872112" y="1125"/>
          <a:ext cx="2072198" cy="12433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Динамическая система вытяжки непосредственно из зоны реза обеспечивает максимальное удаление дыма</a:t>
          </a:r>
          <a:endParaRPr lang="ru-RU" sz="1100" kern="1200" dirty="0"/>
        </a:p>
      </dsp:txBody>
      <dsp:txXfrm>
        <a:off x="872112" y="1125"/>
        <a:ext cx="2072198" cy="1243319"/>
      </dsp:txXfrm>
    </dsp:sp>
    <dsp:sp modelId="{AF2D50F8-B5DE-40DE-98E0-C89994F26B33}">
      <dsp:nvSpPr>
        <dsp:cNvPr id="0" name=""/>
        <dsp:cNvSpPr/>
      </dsp:nvSpPr>
      <dsp:spPr>
        <a:xfrm>
          <a:off x="182298" y="1478631"/>
          <a:ext cx="2072198" cy="12433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Источник плазменной резки </a:t>
          </a:r>
          <a:r>
            <a:rPr lang="ru-RU" sz="1100" kern="1200" dirty="0" err="1" smtClean="0"/>
            <a:t>Hypertherm</a:t>
          </a:r>
          <a:r>
            <a:rPr lang="ru-RU" sz="1100" kern="1200" dirty="0" smtClean="0"/>
            <a:t> </a:t>
          </a:r>
          <a:r>
            <a:rPr lang="ru-RU" sz="1100" kern="1200" dirty="0" err="1" smtClean="0"/>
            <a:t>Powermax</a:t>
          </a:r>
          <a:r>
            <a:rPr lang="ru-RU" sz="1100" kern="1200" dirty="0" smtClean="0"/>
            <a:t> 45 гарантирует безупречный рез листовой оцинкованной и нержавеющей стали</a:t>
          </a:r>
          <a:endParaRPr lang="ru-RU" sz="1100" kern="1200" dirty="0"/>
        </a:p>
      </dsp:txBody>
      <dsp:txXfrm>
        <a:off x="182298" y="1478631"/>
        <a:ext cx="2072198" cy="1243319"/>
      </dsp:txXfrm>
    </dsp:sp>
    <dsp:sp modelId="{A3C3A360-5378-49BA-AF48-067509A71CEC}">
      <dsp:nvSpPr>
        <dsp:cNvPr id="0" name=""/>
        <dsp:cNvSpPr/>
      </dsp:nvSpPr>
      <dsp:spPr>
        <a:xfrm>
          <a:off x="1561201" y="2870623"/>
          <a:ext cx="2072198" cy="12433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Современное программное обеспечение CAMDUCT имеет полную библиотеку параметрических деталей воздуховодов и дымоходов, автоматическая раскладка выкроек с минимальным количеством отходов</a:t>
          </a:r>
          <a:endParaRPr lang="ru-RU" sz="1100" kern="1200" dirty="0"/>
        </a:p>
      </dsp:txBody>
      <dsp:txXfrm>
        <a:off x="1561201" y="2870623"/>
        <a:ext cx="2072198" cy="1243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0BB43-E75B-4BA8-B737-D428CFA6A789}" type="datetimeFigureOut">
              <a:rPr lang="ru-RU" smtClean="0"/>
              <a:t>12.07.2022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6097E-D55E-493A-8331-7B9270F47A8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998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5038" y="739775"/>
            <a:ext cx="4927600" cy="3695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6097E-D55E-493A-8331-7B9270F47A8A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918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706-AA5A-4F0E-92A6-592C0C929B7E}" type="datetimeFigureOut">
              <a:rPr lang="ru-RU" smtClean="0"/>
              <a:t>12.07.2022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3D96-49E6-466D-88B0-57E540097408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706-AA5A-4F0E-92A6-592C0C929B7E}" type="datetimeFigureOut">
              <a:rPr lang="ru-RU" smtClean="0"/>
              <a:t>12.07.2022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3D96-49E6-466D-88B0-57E54009740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706-AA5A-4F0E-92A6-592C0C929B7E}" type="datetimeFigureOut">
              <a:rPr lang="ru-RU" smtClean="0"/>
              <a:t>12.07.2022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3D96-49E6-466D-88B0-57E54009740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706-AA5A-4F0E-92A6-592C0C929B7E}" type="datetimeFigureOut">
              <a:rPr lang="ru-RU" smtClean="0"/>
              <a:t>12.07.2022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3D96-49E6-466D-88B0-57E54009740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1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5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706-AA5A-4F0E-92A6-592C0C929B7E}" type="datetimeFigureOut">
              <a:rPr lang="ru-RU" smtClean="0"/>
              <a:t>12.07.2022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3D96-49E6-466D-88B0-57E540097408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706-AA5A-4F0E-92A6-592C0C929B7E}" type="datetimeFigureOut">
              <a:rPr lang="ru-RU" smtClean="0"/>
              <a:t>12.07.2022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3D96-49E6-466D-88B0-57E54009740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706-AA5A-4F0E-92A6-592C0C929B7E}" type="datetimeFigureOut">
              <a:rPr lang="ru-RU" smtClean="0"/>
              <a:t>12.07.2022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3D96-49E6-466D-88B0-57E540097408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706-AA5A-4F0E-92A6-592C0C929B7E}" type="datetimeFigureOut">
              <a:rPr lang="ru-RU" smtClean="0"/>
              <a:t>12.07.2022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3D96-49E6-466D-88B0-57E54009740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706-AA5A-4F0E-92A6-592C0C929B7E}" type="datetimeFigureOut">
              <a:rPr lang="ru-RU" smtClean="0"/>
              <a:t>12.07.2022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3D96-49E6-466D-88B0-57E54009740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3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706-AA5A-4F0E-92A6-592C0C929B7E}" type="datetimeFigureOut">
              <a:rPr lang="ru-RU" smtClean="0"/>
              <a:t>12.07.2022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3D96-49E6-466D-88B0-57E540097408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2"/>
            <a:ext cx="5904391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706-AA5A-4F0E-92A6-592C0C929B7E}" type="datetimeFigureOut">
              <a:rPr lang="ru-RU" smtClean="0"/>
              <a:t>12.07.2022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C3D96-49E6-466D-88B0-57E54009740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E99B706-AA5A-4F0E-92A6-592C0C929B7E}" type="datetimeFigureOut">
              <a:rPr lang="ru-RU" smtClean="0"/>
              <a:t>12.07.2022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4FC3D96-49E6-466D-88B0-57E540097408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9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f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АО «Промфинстрой»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УКС Москва</a:t>
            </a:r>
          </a:p>
          <a:p>
            <a:r>
              <a:rPr lang="ru-RU" dirty="0" smtClean="0"/>
              <a:t>2021-2022 </a:t>
            </a:r>
            <a:r>
              <a:rPr lang="ru-RU" dirty="0"/>
              <a:t>год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0648"/>
            <a:ext cx="1920875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77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649" y="590545"/>
            <a:ext cx="8229600" cy="990600"/>
          </a:xfrm>
        </p:spPr>
        <p:txBody>
          <a:bodyPr>
            <a:noAutofit/>
          </a:bodyPr>
          <a:lstStyle/>
          <a:p>
            <a:r>
              <a:rPr lang="ru-RU" sz="2800" dirty="0"/>
              <a:t>Виброанализатор </a:t>
            </a:r>
            <a:r>
              <a:rPr lang="en-US" sz="2800" dirty="0" smtClean="0"/>
              <a:t>Fixturlaser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51859" y="1772816"/>
            <a:ext cx="867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Виброанализатор позволяет проводить </a:t>
            </a:r>
            <a:r>
              <a:rPr lang="ru-RU" dirty="0" smtClean="0"/>
              <a:t>диагностику </a:t>
            </a:r>
            <a:r>
              <a:rPr lang="ru-RU" dirty="0"/>
              <a:t>без </a:t>
            </a:r>
            <a:r>
              <a:rPr lang="ru-RU" dirty="0" smtClean="0"/>
              <a:t>разбора                   динамического оборудования, в том числе на рабочем оборудовании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144" y="404665"/>
            <a:ext cx="20177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43657508"/>
              </p:ext>
            </p:extLst>
          </p:nvPr>
        </p:nvGraphicFramePr>
        <p:xfrm>
          <a:off x="0" y="654330"/>
          <a:ext cx="4860032" cy="7632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4" name="Picture 4" descr="C:\Users\DHalikova\Desktop\презентация\image-25-01-22-03-02-3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35" y="2852936"/>
            <a:ext cx="4314180" cy="323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1859" y="6188392"/>
            <a:ext cx="306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Стоимость: 1 800 000 руб.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1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239416"/>
          </a:xfrm>
        </p:spPr>
        <p:txBody>
          <a:bodyPr>
            <a:noAutofit/>
          </a:bodyPr>
          <a:lstStyle/>
          <a:p>
            <a:r>
              <a:rPr lang="ru-RU" sz="2800" dirty="0"/>
              <a:t>Стенд входного контроля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вибродиагностики </a:t>
            </a:r>
            <a:r>
              <a:rPr lang="ru-RU" sz="2800" dirty="0"/>
              <a:t>подшипников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СП-180 </a:t>
            </a:r>
            <a:r>
              <a:rPr lang="ru-RU" sz="2800" dirty="0"/>
              <a:t>«Сапфир» ДИАМЕХ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7041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cs typeface="Times New Roman" pitchFamily="18" charset="0"/>
              </a:rPr>
              <a:t>Позволяет </a:t>
            </a:r>
            <a:r>
              <a:rPr lang="ru-RU" sz="1800" dirty="0">
                <a:cs typeface="Times New Roman" pitchFamily="18" charset="0"/>
              </a:rPr>
              <a:t>диагностировать подшипники с посадочным диаметром </a:t>
            </a:r>
            <a:r>
              <a:rPr lang="ru-RU" sz="1800" dirty="0" smtClean="0">
                <a:cs typeface="Times New Roman" pitchFamily="18" charset="0"/>
              </a:rPr>
              <a:t>           от 7 до </a:t>
            </a:r>
            <a:r>
              <a:rPr lang="ru-RU" sz="1800" dirty="0">
                <a:cs typeface="Times New Roman" pitchFamily="18" charset="0"/>
              </a:rPr>
              <a:t>300 мм и наружным диаметром до 500 </a:t>
            </a:r>
            <a:r>
              <a:rPr lang="ru-RU" sz="1800" dirty="0" smtClean="0">
                <a:cs typeface="Times New Roman" pitchFamily="18" charset="0"/>
              </a:rPr>
              <a:t>мм</a:t>
            </a:r>
            <a:endParaRPr lang="ru-RU" sz="1800" dirty="0"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341597"/>
            <a:ext cx="20177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322747555"/>
              </p:ext>
            </p:extLst>
          </p:nvPr>
        </p:nvGraphicFramePr>
        <p:xfrm>
          <a:off x="4139952" y="2780929"/>
          <a:ext cx="5184576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7" name="Picture 3" descr="C:\Users\DHalikova\Desktop\презентация\2410048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3"/>
            <a:ext cx="3384376" cy="400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76056" y="6390620"/>
            <a:ext cx="338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Стоимость: 3 000 000,00 руб.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2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338714"/>
            <a:ext cx="20177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13184" y="414402"/>
            <a:ext cx="8229600" cy="1239416"/>
          </a:xfrm>
        </p:spPr>
        <p:txBody>
          <a:bodyPr>
            <a:noAutofit/>
          </a:bodyPr>
          <a:lstStyle/>
          <a:p>
            <a:r>
              <a:rPr lang="ru-RU" sz="2800" dirty="0"/>
              <a:t>Станок плоскошлифовальный 3Б724</a:t>
            </a:r>
          </a:p>
        </p:txBody>
      </p:sp>
      <p:pic>
        <p:nvPicPr>
          <p:cNvPr id="8199" name="Picture 7" descr="C:\Users\DHalikova\Desktop\презентация\image-25-01-22-03-02-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2"/>
          <a:stretch/>
        </p:blipFill>
        <p:spPr bwMode="auto">
          <a:xfrm>
            <a:off x="4769799" y="2505121"/>
            <a:ext cx="4234512" cy="368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045" y="1522628"/>
            <a:ext cx="81553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Плоскошлифовальный станок №Б725 выпуска 1976 года. В 2021 году прошел полную модернизацию и капитальный ремонт. В процессе ремонта были замены:</a:t>
            </a:r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9859" y="2983759"/>
            <a:ext cx="4320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Электрическая (принципиальная) схема, электродвигатели</a:t>
            </a:r>
          </a:p>
          <a:p>
            <a:pPr marL="342900" indent="-342900">
              <a:buAutoNum type="arabicPeriod"/>
            </a:pPr>
            <a:r>
              <a:rPr lang="ru-RU" dirty="0" smtClean="0"/>
              <a:t>Гидравлическая система, трубопроводы </a:t>
            </a:r>
          </a:p>
          <a:p>
            <a:pPr marL="342900" indent="-342900">
              <a:buAutoNum type="arabicPeriod"/>
            </a:pPr>
            <a:r>
              <a:rPr lang="ru-RU" dirty="0" smtClean="0"/>
              <a:t>Проведена шлифовка стола с направляющими элементами 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4099" y="50691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На сегодняшний день станок </a:t>
            </a:r>
            <a:r>
              <a:rPr lang="ru-RU" dirty="0" smtClean="0"/>
              <a:t>введён       </a:t>
            </a:r>
            <a:r>
              <a:rPr lang="ru-RU" dirty="0"/>
              <a:t>в эксплуатацию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0442" y="6001877"/>
            <a:ext cx="402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Стоимость ремонта: 3 300 000 руб.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8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960" y="474345"/>
            <a:ext cx="8229600" cy="9906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Станок плазменной резки </a:t>
            </a:r>
            <a:endParaRPr lang="ru-RU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" t="24091" r="23533" b="17881"/>
          <a:stretch/>
        </p:blipFill>
        <p:spPr bwMode="auto">
          <a:xfrm>
            <a:off x="2987824" y="3717032"/>
            <a:ext cx="5597589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588" y="260648"/>
            <a:ext cx="20177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6960" y="2348881"/>
            <a:ext cx="8837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Точный и чистый </a:t>
            </a:r>
            <a:r>
              <a:rPr lang="ru-RU" dirty="0" smtClean="0"/>
              <a:t>рез (точность </a:t>
            </a:r>
            <a:r>
              <a:rPr lang="ru-RU" dirty="0"/>
              <a:t>позиционирования: 0,1 </a:t>
            </a:r>
            <a:r>
              <a:rPr lang="ru-RU" dirty="0" smtClean="0"/>
              <a:t>мм/м)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Контроль высоты резка </a:t>
            </a:r>
            <a:r>
              <a:rPr lang="ru-RU" dirty="0" smtClean="0"/>
              <a:t>(автоматически </a:t>
            </a:r>
            <a:r>
              <a:rPr lang="ru-RU" dirty="0"/>
              <a:t>устанавливает необходимый </a:t>
            </a:r>
            <a:r>
              <a:rPr lang="ru-RU" dirty="0" smtClean="0"/>
              <a:t>зазор)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Высокая скорость </a:t>
            </a:r>
            <a:r>
              <a:rPr lang="ru-RU" dirty="0" smtClean="0"/>
              <a:t>(максимальная скорость: </a:t>
            </a:r>
            <a:r>
              <a:rPr lang="ru-RU" dirty="0"/>
              <a:t>25 </a:t>
            </a:r>
            <a:r>
              <a:rPr lang="ru-RU" dirty="0" smtClean="0"/>
              <a:t>м/мин)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Система </a:t>
            </a:r>
            <a:r>
              <a:rPr lang="ru-RU" dirty="0"/>
              <a:t>разворота </a:t>
            </a:r>
            <a:r>
              <a:rPr lang="ru-RU" dirty="0" smtClean="0"/>
              <a:t>координат (сама </a:t>
            </a:r>
            <a:r>
              <a:rPr lang="ru-RU" dirty="0"/>
              <a:t>определяет границы листа </a:t>
            </a:r>
            <a:r>
              <a:rPr lang="ru-RU" dirty="0" smtClean="0"/>
              <a:t>металла)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Защита </a:t>
            </a:r>
            <a:r>
              <a:rPr lang="ru-RU" dirty="0"/>
              <a:t>резака от удара о </a:t>
            </a:r>
            <a:r>
              <a:rPr lang="ru-RU" dirty="0" smtClean="0"/>
              <a:t>заготовку (защищает </a:t>
            </a:r>
            <a:r>
              <a:rPr lang="ru-RU" dirty="0"/>
              <a:t>от заклинивания и снимает нагрузку с </a:t>
            </a:r>
            <a:r>
              <a:rPr lang="ru-RU" dirty="0" smtClean="0"/>
              <a:t>подшипников)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6960" y="1413173"/>
            <a:ext cx="8713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Предназначен </a:t>
            </a:r>
            <a:r>
              <a:rPr lang="ru-RU" dirty="0"/>
              <a:t>для раскроя листовых металлов методом точечного высокотемпературного воздействия на поверхность листа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6960" y="6355665"/>
            <a:ext cx="3125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Стоимость: 5 500 000 руб.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3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31452"/>
            <a:ext cx="8229600" cy="9906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Открытая грузовая платформа с КМУ </a:t>
            </a:r>
            <a:br>
              <a:rPr lang="ru-RU" sz="2800" dirty="0" smtClean="0"/>
            </a:br>
            <a:r>
              <a:rPr lang="ru-RU" sz="2800" dirty="0" smtClean="0"/>
              <a:t>на базе шасси </a:t>
            </a:r>
            <a:r>
              <a:rPr lang="en-US" sz="2800" dirty="0" smtClean="0"/>
              <a:t>IVECO DA</a:t>
            </a:r>
            <a:r>
              <a:rPr lang="en-US" sz="2800" dirty="0"/>
              <a:t>I</a:t>
            </a:r>
            <a:r>
              <a:rPr lang="en-US" sz="2800" dirty="0" smtClean="0"/>
              <a:t>LY 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293572"/>
            <a:ext cx="20177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60396645"/>
              </p:ext>
            </p:extLst>
          </p:nvPr>
        </p:nvGraphicFramePr>
        <p:xfrm>
          <a:off x="3779913" y="1556793"/>
          <a:ext cx="5338572" cy="4685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75" name="Picture 7" descr="C:\Users\DHalikova\Desktop\Снимок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84857"/>
            <a:ext cx="3902157" cy="517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11960" y="6051351"/>
            <a:ext cx="306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Стоимость: 5 300 000 руб.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5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481" y="494581"/>
            <a:ext cx="8229600" cy="990600"/>
          </a:xfrm>
        </p:spPr>
        <p:txBody>
          <a:bodyPr>
            <a:noAutofit/>
          </a:bodyPr>
          <a:lstStyle/>
          <a:p>
            <a:r>
              <a:rPr lang="ru-RU" sz="2800" dirty="0"/>
              <a:t>Стенд для испытаний предохранительных </a:t>
            </a:r>
            <a:r>
              <a:rPr lang="ru-RU" sz="2800" dirty="0" smtClean="0"/>
              <a:t>клапанов ПКТБА-С-1-400/60</a:t>
            </a:r>
            <a:endParaRPr lang="ru-RU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7" y="332656"/>
            <a:ext cx="20177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76872"/>
            <a:ext cx="3110285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5179" y="1700808"/>
            <a:ext cx="8788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Стенд	предназначен	для	проведения	гидравлических	и пневматических испытаний предохранительных клапанов</a:t>
            </a:r>
          </a:p>
          <a:p>
            <a:pPr algn="just"/>
            <a:r>
              <a:rPr lang="ru-RU" dirty="0"/>
              <a:t>с номинальным диаметром DN 10-400мм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92494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Тип присоединения испытываемого </a:t>
            </a:r>
            <a:r>
              <a:rPr lang="ru-RU" dirty="0" smtClean="0"/>
              <a:t>изделия: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фланцевый </a:t>
            </a:r>
            <a:r>
              <a:rPr lang="ru-RU" dirty="0"/>
              <a:t>(предохранительные клапаны DN 15...400 мм</a:t>
            </a:r>
            <a:r>
              <a:rPr lang="ru-RU" dirty="0" smtClean="0"/>
              <a:t>)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резьбовой (предохранительные клапаны DN 10...50 мм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6021288"/>
            <a:ext cx="306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Стоимость: 7 000 000 руб.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081" y="51571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Максимальное давление испытания </a:t>
            </a:r>
            <a:r>
              <a:rPr lang="ru-RU" dirty="0" err="1"/>
              <a:t>Pmax</a:t>
            </a:r>
            <a:r>
              <a:rPr lang="ru-RU" dirty="0"/>
              <a:t> 63 МПа</a:t>
            </a:r>
          </a:p>
        </p:txBody>
      </p:sp>
    </p:spTree>
    <p:extLst>
      <p:ext uri="{BB962C8B-B14F-4D97-AF65-F5344CB8AC3E}">
        <p14:creationId xmlns:p14="http://schemas.microsoft.com/office/powerpoint/2010/main" val="136616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0194"/>
            <a:ext cx="251205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085" y="503872"/>
            <a:ext cx="6768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+mj-lt"/>
              </a:rPr>
              <a:t>Стенд для испытаний трубопроводной арматуры ПКТБА-С-3-500/160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05454"/>
            <a:ext cx="20177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72" y="4498201"/>
            <a:ext cx="3523753" cy="20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29819" y="1844824"/>
            <a:ext cx="4680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Испытываемые </a:t>
            </a:r>
            <a:r>
              <a:rPr lang="ru-RU" dirty="0" smtClean="0">
                <a:solidFill>
                  <a:schemeClr val="tx2"/>
                </a:solidFill>
              </a:rPr>
              <a:t>изделия (</a:t>
            </a:r>
            <a:r>
              <a:rPr lang="en-US" dirty="0" smtClean="0">
                <a:solidFill>
                  <a:schemeClr val="tx2"/>
                </a:solidFill>
              </a:rPr>
              <a:t>DN </a:t>
            </a:r>
            <a:r>
              <a:rPr lang="en-US" dirty="0">
                <a:solidFill>
                  <a:schemeClr val="tx2"/>
                </a:solidFill>
              </a:rPr>
              <a:t>10...500 </a:t>
            </a:r>
            <a:r>
              <a:rPr lang="ru-RU" dirty="0" smtClean="0">
                <a:solidFill>
                  <a:schemeClr val="tx2"/>
                </a:solidFill>
              </a:rPr>
              <a:t>мм)</a:t>
            </a:r>
            <a:endParaRPr lang="ru-RU" dirty="0">
              <a:solidFill>
                <a:schemeClr val="tx2"/>
              </a:solidFill>
            </a:endParaRP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задвижки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шаровые </a:t>
            </a:r>
            <a:r>
              <a:rPr lang="ru-RU" dirty="0" smtClean="0"/>
              <a:t>краны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запорные клапаны (вентили</a:t>
            </a:r>
            <a:r>
              <a:rPr lang="ru-RU" dirty="0" smtClean="0"/>
              <a:t>)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обратные </a:t>
            </a:r>
            <a:r>
              <a:rPr lang="ru-RU" dirty="0" smtClean="0"/>
              <a:t>клапаны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дисковые </a:t>
            </a:r>
            <a:r>
              <a:rPr lang="ru-RU" dirty="0" smtClean="0"/>
              <a:t>затворы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пробковые </a:t>
            </a:r>
            <a:r>
              <a:rPr lang="ru-RU" dirty="0" smtClean="0"/>
              <a:t>краны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44843" y="6336088"/>
            <a:ext cx="3061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Стоимость: </a:t>
            </a:r>
            <a:r>
              <a:rPr lang="ru-RU" dirty="0" smtClean="0">
                <a:solidFill>
                  <a:schemeClr val="tx2"/>
                </a:solidFill>
              </a:rPr>
              <a:t>9 </a:t>
            </a:r>
            <a:r>
              <a:rPr lang="ru-RU" dirty="0">
                <a:solidFill>
                  <a:schemeClr val="tx2"/>
                </a:solidFill>
              </a:rPr>
              <a:t>0</a:t>
            </a:r>
            <a:r>
              <a:rPr lang="ru-RU" dirty="0" smtClean="0">
                <a:solidFill>
                  <a:schemeClr val="tx2"/>
                </a:solidFill>
              </a:rPr>
              <a:t>00 </a:t>
            </a:r>
            <a:r>
              <a:rPr lang="ru-RU" dirty="0">
                <a:solidFill>
                  <a:schemeClr val="tx2"/>
                </a:solidFill>
              </a:rPr>
              <a:t>000 руб. </a:t>
            </a:r>
          </a:p>
        </p:txBody>
      </p:sp>
    </p:spTree>
    <p:extLst>
      <p:ext uri="{BB962C8B-B14F-4D97-AF65-F5344CB8AC3E}">
        <p14:creationId xmlns:p14="http://schemas.microsoft.com/office/powerpoint/2010/main" val="351463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2656"/>
            <a:ext cx="20177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76672"/>
            <a:ext cx="59766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+mj-lt"/>
              </a:rPr>
              <a:t>Стенд для испытаний пружин предохранительных клапанов ПКТБА-СИ-25М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1988840"/>
            <a:ext cx="362902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5976" y="6166624"/>
            <a:ext cx="3061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Стоимость: </a:t>
            </a:r>
            <a:r>
              <a:rPr lang="ru-RU" dirty="0" smtClean="0">
                <a:solidFill>
                  <a:schemeClr val="tx2"/>
                </a:solidFill>
              </a:rPr>
              <a:t>8 000 </a:t>
            </a:r>
            <a:r>
              <a:rPr lang="ru-RU" dirty="0">
                <a:solidFill>
                  <a:schemeClr val="tx2"/>
                </a:solidFill>
              </a:rPr>
              <a:t>000 руб.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2132856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Назначение (</a:t>
            </a:r>
            <a:r>
              <a:rPr lang="ru-RU" dirty="0">
                <a:solidFill>
                  <a:schemeClr val="tx2"/>
                </a:solidFill>
              </a:rPr>
              <a:t>для пружин </a:t>
            </a:r>
            <a:r>
              <a:rPr lang="ru-RU" dirty="0" smtClean="0">
                <a:solidFill>
                  <a:schemeClr val="tx2"/>
                </a:solidFill>
              </a:rPr>
              <a:t>Ø </a:t>
            </a:r>
            <a:r>
              <a:rPr lang="ru-RU" dirty="0">
                <a:solidFill>
                  <a:schemeClr val="tx2"/>
                </a:solidFill>
              </a:rPr>
              <a:t>25...300 </a:t>
            </a:r>
            <a:r>
              <a:rPr lang="ru-RU" dirty="0" smtClean="0">
                <a:solidFill>
                  <a:schemeClr val="tx2"/>
                </a:solidFill>
              </a:rPr>
              <a:t>мм)</a:t>
            </a:r>
          </a:p>
          <a:p>
            <a:pPr algn="ctr"/>
            <a:endParaRPr lang="ru-RU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сжатие пружины заданной нагрузкой (один раз, три раза и многократно) и замер осевой </a:t>
            </a:r>
            <a:r>
              <a:rPr lang="ru-RU" dirty="0" smtClean="0"/>
              <a:t>деформации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сжатие пружины на заданную деформацию (один раз, три раза и многократно) и замер развиваемого </a:t>
            </a:r>
            <a:r>
              <a:rPr lang="ru-RU" dirty="0" smtClean="0"/>
              <a:t>усилия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определение остаточной деформации </a:t>
            </a:r>
            <a:r>
              <a:rPr lang="ru-RU" dirty="0" smtClean="0"/>
              <a:t>пружины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регистрация, архивирование данных испытаний</a:t>
            </a:r>
          </a:p>
        </p:txBody>
      </p:sp>
    </p:spTree>
    <p:extLst>
      <p:ext uri="{BB962C8B-B14F-4D97-AF65-F5344CB8AC3E}">
        <p14:creationId xmlns:p14="http://schemas.microsoft.com/office/powerpoint/2010/main" val="68927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Участок предмонтажной подготовки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604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391" y="548680"/>
            <a:ext cx="8229600" cy="9906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Полуавтоматический </a:t>
            </a:r>
            <a:br>
              <a:rPr lang="ru-RU" sz="2800" dirty="0" smtClean="0"/>
            </a:br>
            <a:r>
              <a:rPr lang="ru-RU" sz="2800" dirty="0" smtClean="0"/>
              <a:t>ленточнопильный станок 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260648"/>
            <a:ext cx="20177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46"/>
          <a:stretch/>
        </p:blipFill>
        <p:spPr bwMode="auto">
          <a:xfrm>
            <a:off x="407547" y="3140969"/>
            <a:ext cx="4392488" cy="310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040" y="3428743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Жесткая конструкция, плавная регулировка подачи пильной рамы (гидравлика) и плавная регулировка скоростей пилы позволяют подобрать оптимальный режим резания для различных сталей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8704" y="1700809"/>
            <a:ext cx="8745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Зажим заготовки осуществляется гидравликой, что обеспечивает </a:t>
            </a:r>
            <a:r>
              <a:rPr lang="ru-RU" dirty="0" smtClean="0"/>
              <a:t>надежную фиксацию. </a:t>
            </a:r>
            <a:r>
              <a:rPr lang="ru-RU" dirty="0"/>
              <a:t>Натяжение полотна осуществляется гидравлическим устройством </a:t>
            </a:r>
            <a:r>
              <a:rPr lang="ru-RU" dirty="0" smtClean="0"/>
              <a:t> и </a:t>
            </a:r>
            <a:r>
              <a:rPr lang="ru-RU" dirty="0"/>
              <a:t>обеспечивает оптимальную натяжку по параметрам, рекомендованных мировыми производителями ленточных </a:t>
            </a:r>
            <a:r>
              <a:rPr lang="ru-RU" dirty="0" smtClean="0"/>
              <a:t>полотен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70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Ремонтно-механический цех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368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422648"/>
          </a:xfrm>
        </p:spPr>
        <p:txBody>
          <a:bodyPr>
            <a:normAutofit/>
          </a:bodyPr>
          <a:lstStyle/>
          <a:p>
            <a:r>
              <a:rPr lang="ru-RU" sz="2800" dirty="0"/>
              <a:t>В</a:t>
            </a:r>
            <a:r>
              <a:rPr lang="ru-RU" sz="2800" dirty="0" smtClean="0"/>
              <a:t>ысокоскоростной </a:t>
            </a:r>
            <a:r>
              <a:rPr lang="ru-RU" sz="2800" dirty="0"/>
              <a:t>электромеханический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станок PLC-контроллером</a:t>
            </a:r>
            <a:r>
              <a:rPr lang="en-US" sz="2800" dirty="0" smtClean="0"/>
              <a:t> EPEBM-24DB</a:t>
            </a:r>
            <a:endParaRPr lang="ru-RU" sz="28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70" y="404665"/>
            <a:ext cx="20177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583310"/>
              </p:ext>
            </p:extLst>
          </p:nvPr>
        </p:nvGraphicFramePr>
        <p:xfrm>
          <a:off x="4355976" y="1844827"/>
          <a:ext cx="4392488" cy="468390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196244"/>
                <a:gridCol w="2196244"/>
              </a:tblGrid>
              <a:tr h="252068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Характеристики</a:t>
                      </a:r>
                    </a:p>
                  </a:txBody>
                  <a:tcPr marL="85559" marR="85559" marT="42779" marB="427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Значение</a:t>
                      </a:r>
                    </a:p>
                  </a:txBody>
                  <a:tcPr marL="85559" marR="85559" marT="42779" marB="42779" anchor="ctr"/>
                </a:tc>
              </a:tr>
              <a:tr h="436035">
                <a:tc>
                  <a:txBody>
                    <a:bodyPr/>
                    <a:lstStyle/>
                    <a:p>
                      <a:r>
                        <a:rPr lang="ru-RU" sz="1100" dirty="0"/>
                        <a:t>Диаметры обрабатываемых труб</a:t>
                      </a:r>
                    </a:p>
                  </a:txBody>
                  <a:tcPr marL="85559" marR="85559" marT="42779" marB="427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DN100-600 (114 – 630 </a:t>
                      </a:r>
                      <a:r>
                        <a:rPr lang="ru-RU" sz="1100" dirty="0"/>
                        <a:t>мм)</a:t>
                      </a:r>
                    </a:p>
                  </a:txBody>
                  <a:tcPr marL="85559" marR="85559" marT="42779" marB="42779" anchor="ctr"/>
                </a:tc>
              </a:tr>
              <a:tr h="312676">
                <a:tc>
                  <a:txBody>
                    <a:bodyPr/>
                    <a:lstStyle/>
                    <a:p>
                      <a:r>
                        <a:rPr lang="ru-RU" sz="1100" dirty="0"/>
                        <a:t>Толщина стенок трубы</a:t>
                      </a:r>
                    </a:p>
                  </a:txBody>
                  <a:tcPr marL="85559" marR="85559" marT="42779" marB="427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6-180 мм</a:t>
                      </a:r>
                    </a:p>
                  </a:txBody>
                  <a:tcPr marL="85559" marR="85559" marT="42779" marB="42779" anchor="ctr"/>
                </a:tc>
              </a:tr>
              <a:tr h="312676">
                <a:tc>
                  <a:txBody>
                    <a:bodyPr/>
                    <a:lstStyle/>
                    <a:p>
                      <a:r>
                        <a:rPr lang="ru-RU" sz="1100" dirty="0"/>
                        <a:t>Формы фасок труб</a:t>
                      </a:r>
                    </a:p>
                  </a:txBody>
                  <a:tcPr marL="85559" marR="85559" marT="42779" marB="427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I,V, X, J, U, комбинированные</a:t>
                      </a:r>
                    </a:p>
                  </a:txBody>
                  <a:tcPr marL="85559" marR="85559" marT="42779" marB="42779" anchor="ctr"/>
                </a:tc>
              </a:tr>
              <a:tr h="559394">
                <a:tc>
                  <a:txBody>
                    <a:bodyPr/>
                    <a:lstStyle/>
                    <a:p>
                      <a:r>
                        <a:rPr lang="ru-RU" sz="1100" dirty="0"/>
                        <a:t>Фиксация трубы</a:t>
                      </a:r>
                    </a:p>
                  </a:txBody>
                  <a:tcPr marL="85559" marR="85559" marT="42779" marB="427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самоцентрирующийся гидравлический зажим</a:t>
                      </a:r>
                    </a:p>
                  </a:txBody>
                  <a:tcPr marL="85559" marR="85559" marT="42779" marB="42779" anchor="ctr"/>
                </a:tc>
              </a:tr>
              <a:tr h="436035">
                <a:tc>
                  <a:txBody>
                    <a:bodyPr/>
                    <a:lstStyle/>
                    <a:p>
                      <a:r>
                        <a:rPr lang="ru-RU" sz="1100" dirty="0"/>
                        <a:t>Скорость вращения инструмента</a:t>
                      </a:r>
                    </a:p>
                  </a:txBody>
                  <a:tcPr marL="85559" marR="85559" marT="42779" marB="427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34 – 304 об/мин (9 ступеней)</a:t>
                      </a:r>
                    </a:p>
                  </a:txBody>
                  <a:tcPr marL="85559" marR="85559" marT="42779" marB="42779" anchor="ctr"/>
                </a:tc>
              </a:tr>
              <a:tr h="436035">
                <a:tc>
                  <a:txBody>
                    <a:bodyPr/>
                    <a:lstStyle/>
                    <a:p>
                      <a:r>
                        <a:rPr lang="ru-RU" sz="1100" dirty="0"/>
                        <a:t>Производительность</a:t>
                      </a:r>
                    </a:p>
                  </a:txBody>
                  <a:tcPr marL="85559" marR="85559" marT="42779" marB="427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≤3мин.( </a:t>
                      </a:r>
                      <a:r>
                        <a:rPr lang="en-US" sz="1100" dirty="0"/>
                        <a:t>V </a:t>
                      </a:r>
                      <a:r>
                        <a:rPr lang="ru-RU" sz="1100" dirty="0"/>
                        <a:t>фаска, </a:t>
                      </a:r>
                      <a:r>
                        <a:rPr lang="en-US" sz="1100" dirty="0"/>
                        <a:t>DN=200 </a:t>
                      </a:r>
                      <a:r>
                        <a:rPr lang="ru-RU" sz="1100" dirty="0"/>
                        <a:t>мм, </a:t>
                      </a:r>
                      <a:r>
                        <a:rPr lang="en-US" sz="1100" dirty="0"/>
                        <a:t>SCH80)</a:t>
                      </a:r>
                    </a:p>
                  </a:txBody>
                  <a:tcPr marL="85559" marR="85559" marT="42779" marB="42779" anchor="ctr"/>
                </a:tc>
              </a:tr>
              <a:tr h="559394">
                <a:tc>
                  <a:txBody>
                    <a:bodyPr/>
                    <a:lstStyle/>
                    <a:p>
                      <a:r>
                        <a:rPr lang="ru-RU" sz="1100" dirty="0"/>
                        <a:t>Подача резца</a:t>
                      </a:r>
                    </a:p>
                  </a:txBody>
                  <a:tcPr marL="85559" marR="85559" marT="42779" marB="427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0 – 0,28 мм/об (угол до 37,5º) другие углы вручную</a:t>
                      </a:r>
                    </a:p>
                  </a:txBody>
                  <a:tcPr marL="85559" marR="85559" marT="42779" marB="42779" anchor="ctr"/>
                </a:tc>
              </a:tr>
              <a:tr h="436035">
                <a:tc>
                  <a:txBody>
                    <a:bodyPr/>
                    <a:lstStyle/>
                    <a:p>
                      <a:r>
                        <a:rPr lang="ru-RU" sz="1100" dirty="0"/>
                        <a:t>Мощность привода планшайбы</a:t>
                      </a:r>
                    </a:p>
                  </a:txBody>
                  <a:tcPr marL="85559" marR="85559" marT="42779" marB="427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7,5 кВт</a:t>
                      </a:r>
                    </a:p>
                  </a:txBody>
                  <a:tcPr marL="85559" marR="85559" marT="42779" marB="42779" anchor="ctr"/>
                </a:tc>
              </a:tr>
              <a:tr h="436035">
                <a:tc>
                  <a:txBody>
                    <a:bodyPr/>
                    <a:lstStyle/>
                    <a:p>
                      <a:r>
                        <a:rPr lang="ru-RU" sz="1100" dirty="0"/>
                        <a:t>Мощность двигателя гидростанции</a:t>
                      </a:r>
                    </a:p>
                  </a:txBody>
                  <a:tcPr marL="85559" marR="85559" marT="42779" marB="427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1,5 кВт</a:t>
                      </a:r>
                    </a:p>
                  </a:txBody>
                  <a:tcPr marL="85559" marR="85559" marT="42779" marB="42779" anchor="ctr"/>
                </a:tc>
              </a:tr>
              <a:tr h="252068">
                <a:tc>
                  <a:txBody>
                    <a:bodyPr/>
                    <a:lstStyle/>
                    <a:p>
                      <a:r>
                        <a:rPr lang="ru-RU" sz="1100" dirty="0"/>
                        <a:t>Габариты станка</a:t>
                      </a:r>
                    </a:p>
                  </a:txBody>
                  <a:tcPr marL="85559" marR="85559" marT="42779" marB="427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2,7х1,7х2,2 м</a:t>
                      </a:r>
                    </a:p>
                  </a:txBody>
                  <a:tcPr marL="85559" marR="85559" marT="42779" marB="42779" anchor="ctr"/>
                </a:tc>
              </a:tr>
              <a:tr h="252068">
                <a:tc>
                  <a:txBody>
                    <a:bodyPr/>
                    <a:lstStyle/>
                    <a:p>
                      <a:r>
                        <a:rPr lang="ru-RU" sz="1100" dirty="0"/>
                        <a:t>Вес</a:t>
                      </a:r>
                    </a:p>
                  </a:txBody>
                  <a:tcPr marL="85559" marR="85559" marT="42779" marB="427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4,5 т</a:t>
                      </a:r>
                    </a:p>
                  </a:txBody>
                  <a:tcPr marL="85559" marR="85559" marT="42779" marB="42779" anchor="ctr"/>
                </a:tc>
              </a:tr>
            </a:tbl>
          </a:graphicData>
        </a:graphic>
      </p:graphicFrame>
      <p:pic>
        <p:nvPicPr>
          <p:cNvPr id="10248" name="Picture 8" descr="C:\Users\DHalikova\Desktop\презентация\чертежи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6" y="1844826"/>
            <a:ext cx="333375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DHalikova\Desktop\презентация\чертежи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6" y="4221089"/>
            <a:ext cx="3333751" cy="239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72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685" y="567215"/>
            <a:ext cx="8229600" cy="9906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Установка для сварки под флюсом </a:t>
            </a:r>
            <a:br>
              <a:rPr lang="ru-RU" sz="2800" dirty="0" smtClean="0"/>
            </a:br>
            <a:r>
              <a:rPr lang="ru-RU" sz="2800" dirty="0" smtClean="0"/>
              <a:t>трубных узлов </a:t>
            </a:r>
            <a:r>
              <a:rPr lang="en-US" sz="2800" dirty="0" smtClean="0"/>
              <a:t>TW40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776" y="258737"/>
            <a:ext cx="20177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3778" y="1582341"/>
            <a:ext cx="85375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Установка позволяет сваривать конструкции типа: труба+труба, труба+отвод, труба+ фланец, труба+переход, труба+тройник и </a:t>
            </a:r>
            <a:r>
              <a:rPr lang="ru-RU" dirty="0" smtClean="0"/>
              <a:t>др</a:t>
            </a:r>
          </a:p>
          <a:p>
            <a:endParaRPr lang="ru-RU" dirty="0"/>
          </a:p>
          <a:p>
            <a:pPr algn="just"/>
            <a:r>
              <a:rPr lang="ru-RU" dirty="0"/>
              <a:t>Конструкция установки предназначена для сварки труб диаметром до 630 мм с тройниками и отводами (R 1,5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6" y="3361288"/>
            <a:ext cx="5147207" cy="30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6136" y="3360537"/>
            <a:ext cx="30152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Рельсовые пути трубных опор и миниколонны выполнены блоками по 5,8 м, что позволяет собирать установку в соответствии с необходимой максимальной длиной свариваемых трубных узлов </a:t>
            </a:r>
            <a:r>
              <a:rPr lang="ru-RU" dirty="0" smtClean="0"/>
              <a:t>до </a:t>
            </a:r>
            <a:r>
              <a:rPr lang="ru-RU" dirty="0"/>
              <a:t>24 </a:t>
            </a:r>
            <a:r>
              <a:rPr lang="ru-RU" dirty="0" smtClean="0"/>
              <a:t>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0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249" y="283537"/>
            <a:ext cx="8712968" cy="1152128"/>
          </a:xfrm>
        </p:spPr>
        <p:txBody>
          <a:bodyPr>
            <a:noAutofit/>
          </a:bodyPr>
          <a:lstStyle/>
          <a:p>
            <a:r>
              <a:rPr lang="ru-RU" sz="2400" dirty="0" smtClean="0"/>
              <a:t>Роликовый подъемно-поворотный подающий стол </a:t>
            </a:r>
            <a:br>
              <a:rPr lang="ru-RU" sz="2400" dirty="0" smtClean="0"/>
            </a:br>
            <a:r>
              <a:rPr lang="ru-RU" sz="2400" dirty="0" smtClean="0"/>
              <a:t>и роликовый подъемный подающий стол</a:t>
            </a:r>
            <a:endParaRPr lang="ru-RU" sz="24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04665"/>
            <a:ext cx="1584176" cy="90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3704" y="1486941"/>
            <a:ext cx="8604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Столы, оснащенные PLC контроллерами, обеспечивают в автоматическом режиме весь цикл обработки трубы с двух </a:t>
            </a:r>
            <a:r>
              <a:rPr lang="ru-RU" dirty="0" smtClean="0"/>
              <a:t>сторон</a:t>
            </a:r>
          </a:p>
          <a:p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9"/>
          <a:stretch/>
        </p:blipFill>
        <p:spPr bwMode="auto">
          <a:xfrm>
            <a:off x="467544" y="4077073"/>
            <a:ext cx="4104456" cy="244827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3704" y="2564905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 подъем трубы на необходимую высоту</a:t>
            </a:r>
          </a:p>
          <a:p>
            <a:r>
              <a:rPr lang="ru-RU" dirty="0"/>
              <a:t>• подача в машину</a:t>
            </a:r>
          </a:p>
          <a:p>
            <a:r>
              <a:rPr lang="ru-RU" dirty="0"/>
              <a:t>• извлечение из </a:t>
            </a:r>
            <a:r>
              <a:rPr lang="ru-RU" dirty="0" smtClean="0"/>
              <a:t>машины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70427" y="256300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• поворот трубы на 180°</a:t>
            </a:r>
          </a:p>
          <a:p>
            <a:r>
              <a:rPr lang="ru-RU" dirty="0"/>
              <a:t>• подача в машину</a:t>
            </a:r>
          </a:p>
          <a:p>
            <a:r>
              <a:rPr lang="ru-RU" dirty="0"/>
              <a:t>• извлечение из машины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895" y="4077073"/>
            <a:ext cx="3494539" cy="244827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67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789" y="513856"/>
            <a:ext cx="8229600" cy="9906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Трехрежимный сварочный стенд </a:t>
            </a:r>
            <a:br>
              <a:rPr lang="ru-RU" sz="2800" dirty="0" smtClean="0"/>
            </a:br>
            <a:r>
              <a:rPr lang="ru-RU" sz="2800" dirty="0" smtClean="0"/>
              <a:t>консольного типа </a:t>
            </a:r>
            <a:r>
              <a:rPr lang="en-US" sz="2800" dirty="0" smtClean="0"/>
              <a:t> CPAWM-24B</a:t>
            </a: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351932"/>
            <a:ext cx="20177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2790" y="1708414"/>
            <a:ext cx="8407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Представляет </a:t>
            </a:r>
            <a:r>
              <a:rPr lang="ru-RU" dirty="0"/>
              <a:t>собой полностью готовое решение для сварки в режимах TIG|MIG/MAG/FCAW|SAW преимущественно стыковых швов при изготовлении трубных узлов диаметром 60-630 мм из низколегированной, нержавеющей, низкотемпературной стали и </a:t>
            </a:r>
            <a:r>
              <a:rPr lang="ru-RU" dirty="0" smtClean="0"/>
              <a:t>сплавов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99" y="3291237"/>
            <a:ext cx="4680520" cy="332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2789" y="3284149"/>
            <a:ext cx="36081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Он позволяет сваривать конструкции типа</a:t>
            </a:r>
            <a:r>
              <a:rPr lang="ru-RU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труба+труба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труба+отвод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труба</a:t>
            </a:r>
            <a:r>
              <a:rPr lang="ru-RU" dirty="0"/>
              <a:t>+ </a:t>
            </a:r>
            <a:r>
              <a:rPr lang="ru-RU" dirty="0" smtClean="0"/>
              <a:t>фланец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труба+переход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труба+тройник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7878" y="5805264"/>
            <a:ext cx="3841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Суммарная стоимость комплекса: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 28 000 000 руб.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3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Участок вентиляции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176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Станок </a:t>
            </a:r>
            <a:r>
              <a:rPr lang="ru-RU" sz="2800" dirty="0"/>
              <a:t>плазменного раскроя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err="1" smtClean="0"/>
              <a:t>Spiro</a:t>
            </a:r>
            <a:r>
              <a:rPr lang="ru-RU" sz="2800" dirty="0" smtClean="0"/>
              <a:t> </a:t>
            </a:r>
            <a:r>
              <a:rPr lang="ru-RU" sz="2800" dirty="0" err="1"/>
              <a:t>Florette</a:t>
            </a:r>
            <a:r>
              <a:rPr lang="ru-RU" sz="2800" dirty="0"/>
              <a:t> 3000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260648"/>
            <a:ext cx="20177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0"/>
          <a:stretch/>
        </p:blipFill>
        <p:spPr bwMode="auto">
          <a:xfrm>
            <a:off x="4860032" y="3284985"/>
            <a:ext cx="421729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2923" y="1772815"/>
            <a:ext cx="842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Станок применяется </a:t>
            </a:r>
            <a:r>
              <a:rPr lang="ru-RU" dirty="0"/>
              <a:t>для высокоточной резки металлов толщиной до 8,0 мм. И</a:t>
            </a:r>
            <a:r>
              <a:rPr lang="ru-RU" dirty="0" smtClean="0"/>
              <a:t>спользуется </a:t>
            </a:r>
            <a:r>
              <a:rPr lang="ru-RU" dirty="0"/>
              <a:t>при изготовлении систем вентиляции, в частности при </a:t>
            </a:r>
            <a:r>
              <a:rPr lang="ru-RU" dirty="0" smtClean="0"/>
              <a:t>изготовлении </a:t>
            </a:r>
            <a:r>
              <a:rPr lang="ru-RU" dirty="0"/>
              <a:t>фасонных изделий (тройники, отводы, переходы и пр</a:t>
            </a:r>
            <a:r>
              <a:rPr lang="ru-RU" dirty="0" smtClean="0"/>
              <a:t>.)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8931" y="2691581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Технология </a:t>
            </a:r>
            <a:r>
              <a:rPr lang="ru-RU" dirty="0"/>
              <a:t>ременного </a:t>
            </a:r>
            <a:r>
              <a:rPr lang="ru-RU" dirty="0" smtClean="0"/>
              <a:t>привода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Увеличение </a:t>
            </a:r>
            <a:r>
              <a:rPr lang="ru-RU" dirty="0"/>
              <a:t>скорости подачи на 50</a:t>
            </a:r>
            <a:r>
              <a:rPr lang="ru-RU" dirty="0" smtClean="0"/>
              <a:t>%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Общее </a:t>
            </a:r>
            <a:r>
              <a:rPr lang="ru-RU" dirty="0"/>
              <a:t>время производства сокращается почти на 20</a:t>
            </a:r>
            <a:r>
              <a:rPr lang="ru-RU" dirty="0" smtClean="0"/>
              <a:t>%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Укрепленная </a:t>
            </a:r>
            <a:r>
              <a:rPr lang="ru-RU" dirty="0"/>
              <a:t>высокоточная система линейного перемещения </a:t>
            </a:r>
            <a:r>
              <a:rPr lang="ru-RU" dirty="0" smtClean="0"/>
              <a:t>горелки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Технология </a:t>
            </a:r>
            <a:r>
              <a:rPr lang="ru-RU" dirty="0"/>
              <a:t>дистанционного доступа через интернет для технической поддержки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6021288"/>
            <a:ext cx="306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Стоимость: 2 500 000 руб.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7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00919"/>
            <a:ext cx="5472608" cy="990600"/>
          </a:xfrm>
        </p:spPr>
        <p:txBody>
          <a:bodyPr>
            <a:noAutofit/>
          </a:bodyPr>
          <a:lstStyle/>
          <a:p>
            <a:r>
              <a:rPr lang="ru-RU" sz="2400" dirty="0" err="1"/>
              <a:t>Зиговочная</a:t>
            </a:r>
            <a:r>
              <a:rPr lang="ru-RU" sz="2400" dirty="0"/>
              <a:t> машина </a:t>
            </a:r>
            <a:r>
              <a:rPr lang="ru-RU" sz="2400" dirty="0" smtClean="0"/>
              <a:t>                         с </a:t>
            </a:r>
            <a:r>
              <a:rPr lang="ru-RU" sz="2400" dirty="0"/>
              <a:t>электроприводом RAS </a:t>
            </a:r>
            <a:r>
              <a:rPr lang="ru-RU" sz="2400" dirty="0" smtClean="0"/>
              <a:t>11.35-2 (2комплекта)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20177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2695" y="1653898"/>
            <a:ext cx="85704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Зиговочная</a:t>
            </a:r>
            <a:r>
              <a:rPr lang="ru-RU" dirty="0"/>
              <a:t> машина с электроприводом RAS 11.35-2 предназначена для гофрирования, формирования замка, отгиба кромки, </a:t>
            </a:r>
            <a:r>
              <a:rPr lang="ru-RU" dirty="0" err="1"/>
              <a:t>отбортовки</a:t>
            </a:r>
            <a:r>
              <a:rPr lang="ru-RU" dirty="0"/>
              <a:t> торцов труб и других операций с металлом толщиной до 1.25 мм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455038"/>
              </p:ext>
            </p:extLst>
          </p:nvPr>
        </p:nvGraphicFramePr>
        <p:xfrm>
          <a:off x="395536" y="2708920"/>
          <a:ext cx="4896544" cy="3524359"/>
        </p:xfrm>
        <a:graphic>
          <a:graphicData uri="http://schemas.openxmlformats.org/drawingml/2006/table">
            <a:tbl>
              <a:tblPr/>
              <a:tblGrid>
                <a:gridCol w="3107428"/>
                <a:gridCol w="1789116"/>
              </a:tblGrid>
              <a:tr h="604424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</a:rPr>
                        <a:t>Страна-производитель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Германия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3445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</a:rPr>
                        <a:t>Тип привода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Электрический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0439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</a:rPr>
                        <a:t>Толщина металла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1.25 мм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3783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</a:rPr>
                        <a:t>Рабочая скорость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0 - 20 м/мин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3445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</a:rPr>
                        <a:t>Количество пар роликов в комплекте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9 </a:t>
                      </a:r>
                      <a:r>
                        <a:rPr lang="ru-RU" sz="1800" dirty="0" err="1">
                          <a:effectLst/>
                        </a:rPr>
                        <a:t>шт</a:t>
                      </a:r>
                      <a:endParaRPr lang="ru-RU" sz="1800" dirty="0">
                        <a:effectLst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0439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</a:rPr>
                        <a:t>Вылет роликов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200 мм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3445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</a:rPr>
                        <a:t>Расстояние между центрами роликов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50 мм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386" y="2708920"/>
            <a:ext cx="33337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57986" y="6309320"/>
            <a:ext cx="338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Стоимость: 1 350 000,00 руб.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6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650" y="757507"/>
            <a:ext cx="8229600" cy="724263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Plasma</a:t>
            </a:r>
            <a:r>
              <a:rPr lang="ru-RU" sz="2800" dirty="0" smtClean="0"/>
              <a:t> </a:t>
            </a:r>
            <a:r>
              <a:rPr lang="ru-RU" sz="2800" dirty="0" err="1" smtClean="0"/>
              <a:t>Cutter</a:t>
            </a:r>
            <a:r>
              <a:rPr lang="ru-RU" sz="2800" dirty="0" smtClean="0"/>
              <a:t> плазменная </a:t>
            </a:r>
            <a:r>
              <a:rPr lang="ru-RU" sz="2800" dirty="0"/>
              <a:t>резка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29246"/>
            <a:ext cx="1801690" cy="102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3635" y="1485181"/>
            <a:ext cx="87023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2022 году был приобретен станок плазменной резки для качественного </a:t>
            </a:r>
            <a:r>
              <a:rPr lang="ru-RU" dirty="0"/>
              <a:t>автоматического раскроя заготовок воздуховодов и дымоходов, а также чертежей выполненных в </a:t>
            </a:r>
            <a:r>
              <a:rPr lang="ru-RU" dirty="0" err="1" smtClean="0"/>
              <a:t>AutoCAD</a:t>
            </a:r>
            <a:endParaRPr lang="ru-RU" dirty="0"/>
          </a:p>
        </p:txBody>
      </p:sp>
      <p:pic>
        <p:nvPicPr>
          <p:cNvPr id="3076" name="Picture 4" descr="C:\Users\DHalikova\Desktop\презентация\доп 08.02\Снимок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4" b="1751"/>
          <a:stretch/>
        </p:blipFill>
        <p:spPr bwMode="auto">
          <a:xfrm>
            <a:off x="467544" y="2780928"/>
            <a:ext cx="4320480" cy="35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68182970"/>
              </p:ext>
            </p:extLst>
          </p:nvPr>
        </p:nvGraphicFramePr>
        <p:xfrm>
          <a:off x="5004048" y="2500645"/>
          <a:ext cx="3816424" cy="4146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36936" y="6352270"/>
            <a:ext cx="306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Стоимость: 3 000 000 руб.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4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Отдел главного механика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00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428396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07504" y="674311"/>
            <a:ext cx="5049652" cy="1238534"/>
          </a:xfrm>
          <a:effectLst>
            <a:glow rad="127000">
              <a:schemeClr val="accent1">
                <a:alpha val="72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3200" dirty="0"/>
              <a:t> </a:t>
            </a:r>
            <a:r>
              <a:rPr lang="ru-RU" sz="3200" dirty="0" smtClean="0"/>
              <a:t>Оснащение </a:t>
            </a:r>
            <a:r>
              <a:rPr lang="ru-RU" sz="3200" dirty="0"/>
              <a:t>автотранспортных </a:t>
            </a:r>
            <a:r>
              <a:rPr lang="ru-RU" sz="3200" dirty="0" smtClean="0"/>
              <a:t>средств и обучение водителей </a:t>
            </a:r>
            <a:endParaRPr lang="ru-RU" sz="32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211" y="332655"/>
            <a:ext cx="1682277" cy="96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1988840"/>
            <a:ext cx="4680520" cy="286232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В </a:t>
            </a:r>
            <a:r>
              <a:rPr lang="ru-RU" dirty="0"/>
              <a:t>целях обеспечения требований производственной безопасности </a:t>
            </a:r>
            <a:r>
              <a:rPr lang="ru-RU" dirty="0" smtClean="0"/>
              <a:t>на </a:t>
            </a:r>
            <a:r>
              <a:rPr lang="ru-RU" dirty="0"/>
              <a:t>автомобильном транспорте, </a:t>
            </a:r>
            <a:r>
              <a:rPr lang="ru-RU" dirty="0" smtClean="0"/>
              <a:t>                   АО </a:t>
            </a:r>
            <a:r>
              <a:rPr lang="ru-RU" dirty="0"/>
              <a:t>«ПРОМФИНСТРОЙ» провел дооснащение системой мониторинга </a:t>
            </a:r>
            <a:r>
              <a:rPr lang="ru-RU" dirty="0" smtClean="0"/>
              <a:t>автотранспортных </a:t>
            </a:r>
            <a:r>
              <a:rPr lang="ru-RU" dirty="0"/>
              <a:t>средств.   </a:t>
            </a:r>
          </a:p>
          <a:p>
            <a:pPr algn="just"/>
            <a:r>
              <a:rPr lang="ru-RU" dirty="0" smtClean="0"/>
              <a:t>        В </a:t>
            </a:r>
            <a:r>
              <a:rPr lang="ru-RU" dirty="0"/>
              <a:t>2021 году было оборудовано 60 единиц автотранспорта системой мониторинга БСМТС.</a:t>
            </a:r>
          </a:p>
          <a:p>
            <a:pPr algn="just"/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013176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 Водительский </a:t>
            </a:r>
            <a:r>
              <a:rPr lang="ru-RU" dirty="0"/>
              <a:t>состав в АО «ПРОМФИНСТРОЙ» в количестве 80 сотрудников прошел обучение по программам защитного и зимнего вождения в аккредитованных Заказчиком специализированных центрах: </a:t>
            </a:r>
            <a:r>
              <a:rPr lang="ru-RU" dirty="0" smtClean="0"/>
              <a:t>                       ООО </a:t>
            </a:r>
            <a:r>
              <a:rPr lang="ru-RU" dirty="0"/>
              <a:t>«Безопасный водитель» и </a:t>
            </a:r>
            <a:r>
              <a:rPr lang="ru-RU" dirty="0" smtClean="0"/>
              <a:t>ООО «Про-Безопасность».</a:t>
            </a:r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Суммарные затраты на мероприятия составили 1 192 </a:t>
            </a:r>
            <a:r>
              <a:rPr lang="ru-RU" dirty="0" smtClean="0">
                <a:solidFill>
                  <a:srgbClr val="FF0000"/>
                </a:solidFill>
              </a:rPr>
              <a:t>000 </a:t>
            </a:r>
            <a:r>
              <a:rPr lang="ru-RU" dirty="0">
                <a:solidFill>
                  <a:srgbClr val="FF0000"/>
                </a:solidFill>
              </a:rPr>
              <a:t>руб. </a:t>
            </a:r>
          </a:p>
        </p:txBody>
      </p:sp>
    </p:spTree>
    <p:extLst>
      <p:ext uri="{BB962C8B-B14F-4D97-AF65-F5344CB8AC3E}">
        <p14:creationId xmlns:p14="http://schemas.microsoft.com/office/powerpoint/2010/main" val="25061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989" y="639853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Разработка конструкторской документации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3989" y="1759363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Перед началом изготовления </a:t>
            </a:r>
            <a:r>
              <a:rPr lang="ru-RU" dirty="0" smtClean="0"/>
              <a:t>деталей НКО конструкторское подразделение разрабатывает техническую документацию в </a:t>
            </a:r>
            <a:r>
              <a:rPr lang="ru-RU" dirty="0"/>
              <a:t>соответствии </a:t>
            </a:r>
            <a:r>
              <a:rPr lang="ru-RU" dirty="0" smtClean="0"/>
              <a:t>с заданием заказчика</a:t>
            </a:r>
            <a:r>
              <a:rPr lang="en-US" dirty="0" smtClean="0"/>
              <a:t>.</a:t>
            </a:r>
            <a:r>
              <a:rPr lang="ru-RU" dirty="0"/>
              <a:t> РМЦ выполняет полный цикл разработки документации любой </a:t>
            </a:r>
            <a:r>
              <a:rPr lang="ru-RU" dirty="0" smtClean="0"/>
              <a:t>сложности.</a:t>
            </a:r>
            <a:endParaRPr lang="ru-RU" dirty="0"/>
          </a:p>
        </p:txBody>
      </p:sp>
      <p:pic>
        <p:nvPicPr>
          <p:cNvPr id="2052" name="Picture 4" descr="C:\Users\DHalikova\Desktop\презентация\чертежи\разработка-конструкторской-документаци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" r="11306"/>
          <a:stretch/>
        </p:blipFill>
        <p:spPr bwMode="auto">
          <a:xfrm>
            <a:off x="4932041" y="2060849"/>
            <a:ext cx="3786439" cy="3324917"/>
          </a:xfrm>
          <a:prstGeom prst="rect">
            <a:avLst/>
          </a:prstGeom>
          <a:noFill/>
          <a:effectLst>
            <a:glow rad="723900">
              <a:schemeClr val="accent1">
                <a:alpha val="0"/>
              </a:schemeClr>
            </a:glow>
            <a:softEdge rad="1143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9121" y="2959693"/>
            <a:ext cx="84066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Работает </a:t>
            </a:r>
            <a:r>
              <a:rPr lang="ru-RU" dirty="0"/>
              <a:t>по стандарту ЕСКД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Проводит прочностные расчеты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Выполняет </a:t>
            </a:r>
            <a:r>
              <a:rPr lang="ru-RU" dirty="0"/>
              <a:t>чертежи разверток </a:t>
            </a:r>
            <a:r>
              <a:rPr lang="ru-RU" dirty="0" smtClean="0"/>
              <a:t>для </a:t>
            </a:r>
            <a:r>
              <a:rPr lang="ru-RU" dirty="0"/>
              <a:t>деталей из тонколистового металла </a:t>
            </a:r>
            <a:endParaRPr lang="ru-RU" dirty="0" smtClean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Осуществляет </a:t>
            </a:r>
            <a:r>
              <a:rPr lang="ru-RU" dirty="0"/>
              <a:t>авторский </a:t>
            </a:r>
            <a:r>
              <a:rPr lang="ru-RU" dirty="0" smtClean="0"/>
              <a:t>надзор за изготовлением деталей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Проводит доработку существующих изделий с целью улучшения технических характеристик и технологичности </a:t>
            </a:r>
            <a:r>
              <a:rPr lang="ru-RU" dirty="0" smtClean="0"/>
              <a:t>производства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общей сложности в 2021 году РМЦ АО «Промфинстрой» выполнил для АО «Газпромнефть МНПЗ»  более 180 </a:t>
            </a:r>
            <a:r>
              <a:rPr lang="ru-RU" dirty="0" smtClean="0"/>
              <a:t>чертежей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332656"/>
            <a:ext cx="1920875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83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79512" y="462275"/>
            <a:ext cx="5049652" cy="831304"/>
          </a:xfrm>
        </p:spPr>
        <p:txBody>
          <a:bodyPr>
            <a:normAutofit/>
          </a:bodyPr>
          <a:lstStyle/>
          <a:p>
            <a:r>
              <a:rPr lang="ru-RU" sz="3200" dirty="0"/>
              <a:t> </a:t>
            </a:r>
            <a:r>
              <a:rPr lang="ru-RU" sz="3200" dirty="0" smtClean="0"/>
              <a:t>Техника </a:t>
            </a:r>
            <a:r>
              <a:rPr lang="en-US" sz="3200" dirty="0" smtClean="0"/>
              <a:t>JCB</a:t>
            </a:r>
            <a:endParaRPr lang="ru-RU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687249" y="1329024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2021 году компания      АО «Промфинстрой» </a:t>
            </a:r>
          </a:p>
          <a:p>
            <a:pPr algn="ctr"/>
            <a:r>
              <a:rPr lang="ru-RU" dirty="0" smtClean="0"/>
              <a:t>приобрела технику в количестве 15 ед.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211" y="332655"/>
            <a:ext cx="1682277" cy="96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859001"/>
              </p:ext>
            </p:extLst>
          </p:nvPr>
        </p:nvGraphicFramePr>
        <p:xfrm>
          <a:off x="395536" y="1412774"/>
          <a:ext cx="5111264" cy="495788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14415"/>
                <a:gridCol w="1318114"/>
                <a:gridCol w="1280086"/>
                <a:gridCol w="898649"/>
              </a:tblGrid>
              <a:tr h="3777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Марка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Тип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Рег.№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Год выпуска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805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JCB JS160W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экскаватор колесный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РВ 5203 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805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JCB 3CXK14M2NM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экскаватор-погрузчик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РК 1900 77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2021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805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JCB 4CX 14H2WM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экскаватор-погрузчик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РВ 5206 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805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JCB 65R-1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мини-экскаватор гусеничный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РВ 5204 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2021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805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JCB 65R-1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мини-экскаватор гусеничный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РВ 5205 77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4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JCB 205T3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минипогрузчик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РВ 5202 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4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JCB 200W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экскаватор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1145 РК 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805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JCB 305 LC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экскаватор </a:t>
                      </a:r>
                      <a:r>
                        <a:rPr lang="ru-RU" sz="1200" u="none" strike="noStrike" dirty="0">
                          <a:effectLst/>
                        </a:rPr>
                        <a:t>гусеничный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1146 РК 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4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JCB 8035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мини-</a:t>
                      </a:r>
                      <a:r>
                        <a:rPr lang="ru-RU" sz="1200" u="none" strike="noStrike" dirty="0" err="1" smtClean="0">
                          <a:effectLst/>
                        </a:rPr>
                        <a:t>эксаватор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1264 РК 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2021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4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JCB 8035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мини-</a:t>
                      </a:r>
                      <a:r>
                        <a:rPr lang="ru-RU" sz="1200" u="none" strike="noStrike" dirty="0" err="1" smtClean="0">
                          <a:effectLst/>
                        </a:rPr>
                        <a:t>эксаватор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1265 РК 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402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JCB TLT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мини-погрузчик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1144 РК 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954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JCB 3 CX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экскаватор-погрузчик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5201 РВ 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2021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5" r="3380"/>
          <a:stretch/>
        </p:blipFill>
        <p:spPr bwMode="auto">
          <a:xfrm flipH="1">
            <a:off x="5687249" y="4581128"/>
            <a:ext cx="3313216" cy="184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7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DHalikova\Desktop\презентация\допы\image-08-02-22-02-1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" r="8584" b="32580"/>
          <a:stretch/>
        </p:blipFill>
        <p:spPr bwMode="auto">
          <a:xfrm>
            <a:off x="4283968" y="1484783"/>
            <a:ext cx="4667534" cy="5153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941832"/>
              </p:ext>
            </p:extLst>
          </p:nvPr>
        </p:nvGraphicFramePr>
        <p:xfrm>
          <a:off x="404177" y="1484784"/>
          <a:ext cx="3789790" cy="201781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837463"/>
                <a:gridCol w="1080120"/>
                <a:gridCol w="1224136"/>
                <a:gridCol w="648071"/>
              </a:tblGrid>
              <a:tr h="8145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Модель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Тип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Рег.№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Год выпуска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81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3369А3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45 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Х 251 УХ 799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2021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81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3369А3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45 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У 973 КО 797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406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3369А3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45 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О 860 ЕЕ 799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2021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04177" y="639639"/>
            <a:ext cx="1708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-100" dirty="0">
                <a:solidFill>
                  <a:srgbClr val="D2533C"/>
                </a:solidFill>
                <a:ea typeface="+mj-ea"/>
                <a:cs typeface="+mj-cs"/>
              </a:rPr>
              <a:t>АГП 45М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427169"/>
            <a:ext cx="1570921" cy="89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5" r="1633" b="12245"/>
          <a:stretch/>
        </p:blipFill>
        <p:spPr bwMode="auto">
          <a:xfrm>
            <a:off x="251520" y="3717032"/>
            <a:ext cx="3888432" cy="2921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61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DHalikova\Desktop\IMG_65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30" r="8063" b="1"/>
          <a:stretch/>
        </p:blipFill>
        <p:spPr bwMode="auto">
          <a:xfrm>
            <a:off x="-252536" y="1368277"/>
            <a:ext cx="9667439" cy="566112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04317"/>
            <a:ext cx="1682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721946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За </a:t>
            </a:r>
            <a:r>
              <a:rPr lang="ru-RU" dirty="0" smtClean="0">
                <a:solidFill>
                  <a:schemeClr val="tx2"/>
                </a:solidFill>
              </a:rPr>
              <a:t>2021 год АО «Промфинстрой» приобрел </a:t>
            </a:r>
            <a:r>
              <a:rPr lang="ru-RU" dirty="0">
                <a:solidFill>
                  <a:schemeClr val="tx2"/>
                </a:solidFill>
              </a:rPr>
              <a:t>техники на сумму 175 000 </a:t>
            </a:r>
            <a:r>
              <a:rPr lang="ru-RU" dirty="0" smtClean="0">
                <a:solidFill>
                  <a:schemeClr val="tx2"/>
                </a:solidFill>
              </a:rPr>
              <a:t>000 руб.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8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Производственно-</a:t>
            </a:r>
            <a:br>
              <a:rPr lang="ru-RU" dirty="0" smtClean="0"/>
            </a:br>
            <a:r>
              <a:rPr lang="ru-RU" dirty="0" smtClean="0"/>
              <a:t>технический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088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Автоматизация процесса подготовки ИД</a:t>
            </a:r>
            <a:endParaRPr lang="ru-RU" sz="3200" dirty="0"/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588288" y="2348905"/>
            <a:ext cx="3931920" cy="3951288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Формирование актов скрытых работ</a:t>
            </a:r>
          </a:p>
          <a:p>
            <a:r>
              <a:rPr lang="ru-RU" sz="1600" dirty="0" smtClean="0"/>
              <a:t>Формирование спец. журналов и общего журнала работ в электронном виде</a:t>
            </a:r>
          </a:p>
          <a:p>
            <a:r>
              <a:rPr lang="ru-RU" sz="1600" dirty="0" smtClean="0"/>
              <a:t>и прочих необходимых док-тов.</a:t>
            </a:r>
          </a:p>
          <a:p>
            <a:endParaRPr lang="ru-RU" sz="1600" dirty="0"/>
          </a:p>
        </p:txBody>
      </p:sp>
      <p:sp>
        <p:nvSpPr>
          <p:cNvPr id="12" name="Объект 7"/>
          <p:cNvSpPr txBox="1">
            <a:spLocks/>
          </p:cNvSpPr>
          <p:nvPr/>
        </p:nvSpPr>
        <p:spPr>
          <a:xfrm>
            <a:off x="4784982" y="2348234"/>
            <a:ext cx="3931920" cy="3951288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Формирование журналов по сварке</a:t>
            </a:r>
          </a:p>
          <a:p>
            <a:r>
              <a:rPr lang="ru-RU" sz="1600" dirty="0" smtClean="0"/>
              <a:t>Формирование заключений по контролю стыков</a:t>
            </a:r>
          </a:p>
          <a:p>
            <a:r>
              <a:rPr lang="ru-RU" sz="1600" dirty="0" smtClean="0"/>
              <a:t>Формирование спецификаций</a:t>
            </a:r>
          </a:p>
          <a:p>
            <a:r>
              <a:rPr lang="ru-RU" sz="1600" dirty="0" smtClean="0"/>
              <a:t>Формирование актов испытаний</a:t>
            </a:r>
          </a:p>
          <a:p>
            <a:r>
              <a:rPr lang="ru-RU" sz="1600" dirty="0" smtClean="0"/>
              <a:t>и прочих необходимых док-тов.</a:t>
            </a:r>
          </a:p>
          <a:p>
            <a:endParaRPr lang="ru-RU" sz="1600" dirty="0"/>
          </a:p>
        </p:txBody>
      </p:sp>
      <p:sp>
        <p:nvSpPr>
          <p:cNvPr id="16" name="Текст 4"/>
          <p:cNvSpPr txBox="1">
            <a:spLocks/>
          </p:cNvSpPr>
          <p:nvPr/>
        </p:nvSpPr>
        <p:spPr>
          <a:xfrm>
            <a:off x="614596" y="1628800"/>
            <a:ext cx="3931920" cy="63976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>
                <a:solidFill>
                  <a:schemeClr val="tx2"/>
                </a:solidFill>
              </a:rPr>
              <a:t>Генератор ИД (общестроительные работы)</a:t>
            </a: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17" name="Текст 6"/>
          <p:cNvSpPr txBox="1">
            <a:spLocks/>
          </p:cNvSpPr>
          <p:nvPr/>
        </p:nvSpPr>
        <p:spPr>
          <a:xfrm>
            <a:off x="4731880" y="1628800"/>
            <a:ext cx="3931920" cy="63976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Construct plant</a:t>
            </a:r>
            <a:r>
              <a:rPr lang="ru-RU" sz="1800" dirty="0" smtClean="0">
                <a:solidFill>
                  <a:schemeClr val="tx2"/>
                </a:solidFill>
              </a:rPr>
              <a:t> (сварка технологических трубопроводов)</a:t>
            </a:r>
            <a:endParaRPr lang="ru-RU" sz="1800" dirty="0">
              <a:solidFill>
                <a:schemeClr val="tx2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584732" y="1719104"/>
            <a:ext cx="0" cy="2285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Текст 4"/>
          <p:cNvSpPr txBox="1">
            <a:spLocks/>
          </p:cNvSpPr>
          <p:nvPr/>
        </p:nvSpPr>
        <p:spPr>
          <a:xfrm>
            <a:off x="608876" y="4221088"/>
            <a:ext cx="7951712" cy="108012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b="1" dirty="0" smtClean="0">
                <a:solidFill>
                  <a:schemeClr val="tx2"/>
                </a:solidFill>
              </a:rPr>
              <a:t>Основные преимущества: </a:t>
            </a:r>
            <a:r>
              <a:rPr lang="ru-RU" sz="1200" dirty="0" smtClean="0"/>
              <a:t>Все </a:t>
            </a:r>
            <a:r>
              <a:rPr lang="ru-RU" sz="1200" dirty="0"/>
              <a:t>сотрудники работают в единой </a:t>
            </a:r>
            <a:r>
              <a:rPr lang="ru-RU" sz="1200" dirty="0" smtClean="0"/>
              <a:t>типизированной таблице. Автоматическое </a:t>
            </a:r>
            <a:r>
              <a:rPr lang="ru-RU" sz="1200" dirty="0"/>
              <a:t>ведение статистики и аналитики проекта</a:t>
            </a:r>
            <a:r>
              <a:rPr lang="ru-RU" sz="1200" dirty="0" smtClean="0"/>
              <a:t>. Автоматическая </a:t>
            </a:r>
            <a:r>
              <a:rPr lang="ru-RU" sz="1200" dirty="0"/>
              <a:t>сборка пакета исполнительной документации за 5 секунд</a:t>
            </a:r>
            <a:r>
              <a:rPr lang="ru-RU" sz="1200" dirty="0" smtClean="0"/>
              <a:t>. Доступ </a:t>
            </a:r>
            <a:r>
              <a:rPr lang="ru-RU" sz="1200" dirty="0"/>
              <a:t>с любой точки планеты</a:t>
            </a:r>
            <a:r>
              <a:rPr lang="ru-RU" sz="1200" dirty="0" smtClean="0"/>
              <a:t>. Удобное </a:t>
            </a:r>
            <a:r>
              <a:rPr lang="ru-RU" sz="1200" dirty="0"/>
              <a:t>ведение таблиц с возможностью </a:t>
            </a:r>
            <a:r>
              <a:rPr lang="ru-RU" sz="1200" dirty="0" err="1"/>
              <a:t>автозаполнения</a:t>
            </a:r>
            <a:r>
              <a:rPr lang="ru-RU" sz="1200" dirty="0"/>
              <a:t> данных</a:t>
            </a:r>
            <a:r>
              <a:rPr lang="ru-RU" sz="1200" dirty="0" smtClean="0"/>
              <a:t>. Уникальная </a:t>
            </a:r>
            <a:r>
              <a:rPr lang="ru-RU" sz="1200" dirty="0"/>
              <a:t>настройка и модификация под любой проект</a:t>
            </a:r>
            <a:r>
              <a:rPr lang="ru-RU" sz="1200" dirty="0" smtClean="0"/>
              <a:t>. Ускорение </a:t>
            </a:r>
            <a:r>
              <a:rPr lang="ru-RU" sz="1200" dirty="0"/>
              <a:t>и облегчение документооборота</a:t>
            </a:r>
            <a:r>
              <a:rPr lang="ru-RU" sz="1200" dirty="0" smtClean="0"/>
              <a:t>. Подготовка </a:t>
            </a:r>
            <a:r>
              <a:rPr lang="ru-RU" sz="1200" dirty="0"/>
              <a:t>к переходу на электронный формат исполнительной </a:t>
            </a:r>
            <a:r>
              <a:rPr lang="ru-RU" sz="1200" dirty="0" smtClean="0"/>
              <a:t>документации.</a:t>
            </a:r>
            <a:endParaRPr lang="ru-RU" sz="1200" dirty="0"/>
          </a:p>
        </p:txBody>
      </p:sp>
      <p:sp>
        <p:nvSpPr>
          <p:cNvPr id="23" name="Текст 4"/>
          <p:cNvSpPr txBox="1">
            <a:spLocks/>
          </p:cNvSpPr>
          <p:nvPr/>
        </p:nvSpPr>
        <p:spPr>
          <a:xfrm>
            <a:off x="677044" y="5373216"/>
            <a:ext cx="7951712" cy="108012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b="1" dirty="0" smtClean="0">
                <a:solidFill>
                  <a:schemeClr val="tx2"/>
                </a:solidFill>
              </a:rPr>
              <a:t>Основные эффекты: </a:t>
            </a:r>
            <a:r>
              <a:rPr lang="ru-RU" sz="1200" dirty="0" smtClean="0"/>
              <a:t>Сокращение сроков подготовки исполнительной документации в два раза и более. Минимизация корректировок. Оперативная аналитика. Сокращение числа сотрудников, требуемых для подготовки исполнительной документации сдаче в два раза. 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77044" y="6279567"/>
            <a:ext cx="306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Стоимость: 4 000 000 руб.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4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Отдел От и ТБ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56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EPGavrilina\Desktop\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9" y="5332201"/>
            <a:ext cx="8856984" cy="140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404665"/>
            <a:ext cx="1920875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9871" y="1322625"/>
            <a:ext cx="5544591" cy="4147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715963" algn="l"/>
              </a:tabLst>
            </a:pPr>
            <a:r>
              <a:rPr lang="ru-RU" sz="1700" dirty="0">
                <a:solidFill>
                  <a:srgbClr val="292934"/>
                </a:solidFill>
              </a:rPr>
              <a:t> </a:t>
            </a:r>
            <a:r>
              <a:rPr lang="ru-RU" sz="1700" dirty="0" smtClean="0">
                <a:solidFill>
                  <a:srgbClr val="292934"/>
                </a:solidFill>
              </a:rPr>
              <a:t>         Весь </a:t>
            </a:r>
            <a:r>
              <a:rPr lang="ru-RU" sz="1700" dirty="0">
                <a:solidFill>
                  <a:srgbClr val="292934"/>
                </a:solidFill>
              </a:rPr>
              <a:t>линейный персонал имеет аттестацию по промышленной аттестации через информационную систему «Единый портал тестирования» на базе программы для ЭВМ, установленной </a:t>
            </a:r>
            <a:r>
              <a:rPr lang="ru-RU" sz="1700" dirty="0" smtClean="0">
                <a:solidFill>
                  <a:srgbClr val="292934"/>
                </a:solidFill>
              </a:rPr>
              <a:t>в АО </a:t>
            </a:r>
            <a:r>
              <a:rPr lang="ru-RU" sz="1700" dirty="0">
                <a:solidFill>
                  <a:srgbClr val="292934"/>
                </a:solidFill>
              </a:rPr>
              <a:t>«ПРОМФИНСТРОЙ» для  аттестации работников компании по промышленной </a:t>
            </a:r>
            <a:r>
              <a:rPr lang="ru-RU" sz="1700" dirty="0" smtClean="0">
                <a:solidFill>
                  <a:srgbClr val="292934"/>
                </a:solidFill>
              </a:rPr>
              <a:t>безопасности, дополнительно весь персонал проходит дополнительное </a:t>
            </a:r>
            <a:r>
              <a:rPr lang="ru-RU" sz="1700" dirty="0">
                <a:solidFill>
                  <a:srgbClr val="292934"/>
                </a:solidFill>
              </a:rPr>
              <a:t>тестирование в соответствие с  новом </a:t>
            </a:r>
            <a:r>
              <a:rPr lang="ru-RU" sz="1700" dirty="0" smtClean="0">
                <a:solidFill>
                  <a:srgbClr val="292934"/>
                </a:solidFill>
              </a:rPr>
              <a:t>регламентом АО </a:t>
            </a:r>
            <a:r>
              <a:rPr lang="ru-RU" sz="1700" dirty="0">
                <a:solidFill>
                  <a:srgbClr val="292934"/>
                </a:solidFill>
              </a:rPr>
              <a:t>«</a:t>
            </a:r>
            <a:r>
              <a:rPr lang="ru-RU" sz="1700" dirty="0" err="1">
                <a:solidFill>
                  <a:srgbClr val="292934"/>
                </a:solidFill>
              </a:rPr>
              <a:t>Газпромнефть</a:t>
            </a:r>
            <a:r>
              <a:rPr lang="ru-RU" sz="1700" dirty="0">
                <a:solidFill>
                  <a:srgbClr val="292934"/>
                </a:solidFill>
              </a:rPr>
              <a:t>-МНПЗ» по организации тестирования персонала подрядных организаций  на платформе  Система </a:t>
            </a:r>
            <a:r>
              <a:rPr lang="ru-RU" sz="1700" dirty="0" smtClean="0">
                <a:solidFill>
                  <a:srgbClr val="292934"/>
                </a:solidFill>
              </a:rPr>
              <a:t>«ОЛИМПОКС </a:t>
            </a:r>
            <a:r>
              <a:rPr lang="ru-RU" sz="1700" dirty="0">
                <a:solidFill>
                  <a:srgbClr val="292934"/>
                </a:solidFill>
              </a:rPr>
              <a:t>ПРЕДПРИЯТИЕ для оборудования класса по тестированию </a:t>
            </a:r>
            <a:r>
              <a:rPr lang="ru-RU" sz="1700" dirty="0">
                <a:solidFill>
                  <a:schemeClr val="tx2"/>
                </a:solidFill>
              </a:rPr>
              <a:t>затраты за </a:t>
            </a:r>
            <a:r>
              <a:rPr lang="ru-RU" sz="1700" dirty="0" smtClean="0">
                <a:solidFill>
                  <a:schemeClr val="tx2"/>
                </a:solidFill>
              </a:rPr>
              <a:t>2021-2022 год </a:t>
            </a:r>
            <a:r>
              <a:rPr lang="ru-RU" sz="1700" dirty="0">
                <a:solidFill>
                  <a:schemeClr val="tx2"/>
                </a:solidFill>
              </a:rPr>
              <a:t>составили </a:t>
            </a:r>
            <a:r>
              <a:rPr lang="en-US" sz="1700" dirty="0" smtClean="0">
                <a:solidFill>
                  <a:schemeClr val="tx2"/>
                </a:solidFill>
              </a:rPr>
              <a:t>799 743</a:t>
            </a:r>
            <a:r>
              <a:rPr lang="ru-RU" sz="1700" dirty="0" smtClean="0">
                <a:solidFill>
                  <a:schemeClr val="tx2"/>
                </a:solidFill>
              </a:rPr>
              <a:t> рублей</a:t>
            </a:r>
          </a:p>
          <a:p>
            <a:pPr lvl="0" algn="just">
              <a:lnSpc>
                <a:spcPct val="150000"/>
              </a:lnSpc>
              <a:tabLst>
                <a:tab pos="715963" algn="l"/>
              </a:tabLst>
            </a:pPr>
            <a:r>
              <a:rPr lang="ru-RU" sz="1700" dirty="0" smtClean="0">
                <a:solidFill>
                  <a:srgbClr val="292934"/>
                </a:solidFill>
              </a:rPr>
              <a:t>	</a:t>
            </a:r>
            <a:endParaRPr lang="ru-RU" sz="1700" dirty="0">
              <a:solidFill>
                <a:srgbClr val="29293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602378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spc="-100" dirty="0" smtClean="0">
                <a:solidFill>
                  <a:srgbClr val="D2533C"/>
                </a:solidFill>
                <a:ea typeface="+mj-ea"/>
                <a:cs typeface="+mj-cs"/>
              </a:rPr>
              <a:t>АТТЕСТАЦИЯ ПЕРСОНАЛА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27137"/>
            <a:ext cx="3003798" cy="38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2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140" y="530360"/>
            <a:ext cx="8229600" cy="1671464"/>
          </a:xfrm>
        </p:spPr>
        <p:txBody>
          <a:bodyPr>
            <a:noAutofit/>
          </a:bodyPr>
          <a:lstStyle/>
          <a:p>
            <a:r>
              <a:rPr lang="ru-RU" sz="3600" dirty="0" smtClean="0"/>
              <a:t>Выполнение противоэпидемиологических мероприятий </a:t>
            </a:r>
            <a:endParaRPr lang="ru-RU" sz="3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404665"/>
            <a:ext cx="1920875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313122"/>
            <a:ext cx="49685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>
              <a:tabLst>
                <a:tab pos="4175760" algn="l"/>
              </a:tabLst>
            </a:pPr>
            <a:r>
              <a:rPr lang="ru-RU" dirty="0">
                <a:solidFill>
                  <a:srgbClr val="292934"/>
                </a:solidFill>
              </a:rPr>
              <a:t>В целях обеспечения эпидемиологической безопасности и противодействия распространению </a:t>
            </a:r>
            <a:r>
              <a:rPr lang="ru-RU" dirty="0" err="1">
                <a:solidFill>
                  <a:srgbClr val="292934"/>
                </a:solidFill>
              </a:rPr>
              <a:t>коронавирусной</a:t>
            </a:r>
            <a:r>
              <a:rPr lang="ru-RU" dirty="0">
                <a:solidFill>
                  <a:srgbClr val="292934"/>
                </a:solidFill>
              </a:rPr>
              <a:t> инфекции на объектах АО «ПРОМФИНСТРОЙ» все сотрудники обеспечиваются дополнительными средствами индивидуальной защиты органов дыхания (маски, респираторы</a:t>
            </a:r>
            <a:r>
              <a:rPr lang="ru-RU" dirty="0" smtClean="0">
                <a:solidFill>
                  <a:srgbClr val="292934"/>
                </a:solidFill>
              </a:rPr>
              <a:t>), </a:t>
            </a:r>
            <a:r>
              <a:rPr lang="ru-RU" dirty="0">
                <a:solidFill>
                  <a:srgbClr val="292934"/>
                </a:solidFill>
              </a:rPr>
              <a:t>антисептиками и т.д. </a:t>
            </a:r>
          </a:p>
          <a:p>
            <a:pPr lvl="0" indent="457200" algn="just">
              <a:tabLst>
                <a:tab pos="4175760" algn="l"/>
              </a:tabLst>
            </a:pPr>
            <a:r>
              <a:rPr lang="ru-RU" dirty="0">
                <a:solidFill>
                  <a:srgbClr val="292934"/>
                </a:solidFill>
              </a:rPr>
              <a:t>Все помещения обеспечены </a:t>
            </a:r>
            <a:r>
              <a:rPr lang="ru-RU" dirty="0" smtClean="0">
                <a:solidFill>
                  <a:srgbClr val="000000"/>
                </a:solidFill>
                <a:ea typeface="Calibri"/>
              </a:rPr>
              <a:t>бактерицидными настенными </a:t>
            </a:r>
            <a:r>
              <a:rPr lang="ru-RU" dirty="0" err="1" smtClean="0">
                <a:solidFill>
                  <a:srgbClr val="000000"/>
                </a:solidFill>
                <a:ea typeface="Calibri"/>
              </a:rPr>
              <a:t>рециркуляторами</a:t>
            </a:r>
            <a:r>
              <a:rPr lang="ru-RU" dirty="0" smtClean="0">
                <a:solidFill>
                  <a:srgbClr val="292934"/>
                </a:solidFill>
              </a:rPr>
              <a:t>, в помещениях </a:t>
            </a:r>
            <a:r>
              <a:rPr lang="ru-RU" dirty="0">
                <a:solidFill>
                  <a:srgbClr val="292934"/>
                </a:solidFill>
              </a:rPr>
              <a:t>проводится ежедневная профилактическая </a:t>
            </a:r>
            <a:r>
              <a:rPr lang="ru-RU" dirty="0" smtClean="0">
                <a:solidFill>
                  <a:srgbClr val="292934"/>
                </a:solidFill>
              </a:rPr>
              <a:t>дезинфекция </a:t>
            </a:r>
            <a:r>
              <a:rPr lang="ru-RU" dirty="0">
                <a:solidFill>
                  <a:srgbClr val="292934"/>
                </a:solidFill>
              </a:rPr>
              <a:t>   </a:t>
            </a:r>
          </a:p>
          <a:p>
            <a:pPr lvl="0" indent="457200" algn="just">
              <a:tabLst>
                <a:tab pos="4175760" algn="l"/>
              </a:tabLst>
            </a:pPr>
            <a:r>
              <a:rPr lang="ru-RU" dirty="0">
                <a:solidFill>
                  <a:schemeClr val="tx2"/>
                </a:solidFill>
              </a:rPr>
              <a:t>Затраты за 2021-2022 год составили  </a:t>
            </a:r>
            <a:r>
              <a:rPr lang="ru-RU" dirty="0" smtClean="0">
                <a:solidFill>
                  <a:schemeClr val="tx2"/>
                </a:solidFill>
              </a:rPr>
              <a:t>950 000 руб</a:t>
            </a:r>
            <a:r>
              <a:rPr lang="ru-RU" dirty="0">
                <a:solidFill>
                  <a:schemeClr val="tx2"/>
                </a:solidFill>
              </a:rPr>
              <a:t>.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11" y="1916832"/>
            <a:ext cx="354175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2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85" y="2996952"/>
            <a:ext cx="3733916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140" y="530360"/>
            <a:ext cx="8229600" cy="7384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Обеспечение СИЗ работников</a:t>
            </a:r>
            <a:endParaRPr lang="ru-RU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404665"/>
            <a:ext cx="1920875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484784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715963" algn="l"/>
              </a:tabLst>
            </a:pPr>
            <a:r>
              <a:rPr lang="ru-RU" dirty="0">
                <a:solidFill>
                  <a:srgbClr val="292934"/>
                </a:solidFill>
              </a:rPr>
              <a:t>Для выполнения работ весь персонал обеспечивается необходимой в соответствие с характером выполнения работ спецодеждой и основными средствами индивидуальной защиты работника, а также средствами коллективной </a:t>
            </a:r>
            <a:r>
              <a:rPr lang="ru-RU" dirty="0" smtClean="0">
                <a:solidFill>
                  <a:srgbClr val="292934"/>
                </a:solidFill>
              </a:rPr>
              <a:t>защиты</a:t>
            </a:r>
            <a:r>
              <a:rPr lang="en-US" dirty="0">
                <a:solidFill>
                  <a:srgbClr val="292934"/>
                </a:solidFill>
              </a:rPr>
              <a:t>.</a:t>
            </a:r>
            <a:endParaRPr lang="ru-RU" dirty="0" smtClean="0">
              <a:solidFill>
                <a:srgbClr val="FF0000"/>
              </a:solidFill>
            </a:endParaRPr>
          </a:p>
          <a:p>
            <a:pPr lvl="0" algn="just">
              <a:tabLst>
                <a:tab pos="715963" algn="l"/>
              </a:tabLst>
            </a:pPr>
            <a:endParaRPr lang="ru-RU" dirty="0">
              <a:solidFill>
                <a:srgbClr val="FF0000"/>
              </a:solidFill>
            </a:endParaRPr>
          </a:p>
          <a:p>
            <a:pPr lvl="0" algn="just">
              <a:tabLst>
                <a:tab pos="715963" algn="l"/>
              </a:tabLst>
            </a:pPr>
            <a:r>
              <a:rPr lang="ru-RU" dirty="0" smtClean="0">
                <a:solidFill>
                  <a:srgbClr val="292934"/>
                </a:solidFill>
              </a:rPr>
              <a:t>Для </a:t>
            </a:r>
            <a:r>
              <a:rPr lang="ru-RU" dirty="0">
                <a:solidFill>
                  <a:srgbClr val="292934"/>
                </a:solidFill>
              </a:rPr>
              <a:t>выполнения работ повышенной опасности дополнительно закупаются: </a:t>
            </a:r>
          </a:p>
          <a:p>
            <a:pPr lvl="0" algn="just">
              <a:tabLst>
                <a:tab pos="715963" algn="l"/>
              </a:tabLst>
            </a:pPr>
            <a:endParaRPr lang="ru-RU" dirty="0">
              <a:solidFill>
                <a:srgbClr val="29293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344805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tabLst>
                <a:tab pos="715963" algn="l"/>
              </a:tabLst>
            </a:pPr>
            <a:r>
              <a:rPr lang="ru-RU" dirty="0">
                <a:solidFill>
                  <a:srgbClr val="292934"/>
                </a:solidFill>
              </a:rPr>
              <a:t>- 4-х канальные  газоанализаторы, для определения концентрационных пределов распространения пламени (по метану СH4), кислорода (О2), сероводорода (Н2S); летучих органических соединений, (ЛОС в мг/м3 по изобутилену - С4H8), а так же одноканальный газоанализатор на сероводород (Н2S);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46" y="4077072"/>
            <a:ext cx="1062706" cy="169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81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EPGavrilina\Downloads\521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/>
          <a:stretch/>
        </p:blipFill>
        <p:spPr bwMode="auto">
          <a:xfrm>
            <a:off x="95250" y="836712"/>
            <a:ext cx="3682033" cy="300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404665"/>
            <a:ext cx="1920875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31840" y="1412776"/>
            <a:ext cx="5760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715963" algn="l"/>
              </a:tabLst>
            </a:pPr>
            <a:r>
              <a:rPr lang="ru-RU" dirty="0">
                <a:solidFill>
                  <a:srgbClr val="292934"/>
                </a:solidFill>
              </a:rPr>
              <a:t>- с целью обеспечения безопасного проведения работ на установках с возможным выделением сероводорода и требованием заказчика (перечень установок прилагается) требуется для работ портативное дыхательное устройство «ПДУ-3»,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2996952"/>
            <a:ext cx="56112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715963" algn="l"/>
              </a:tabLst>
            </a:pPr>
            <a:r>
              <a:rPr lang="ru-RU" dirty="0">
                <a:solidFill>
                  <a:srgbClr val="292934"/>
                </a:solidFill>
              </a:rPr>
              <a:t>для обеспечения сотрудников , при выполнении работ на высоте менее 7 метров, в качестве соединительно-амортизирующих устройств в составе страховочных систем для снижения риска </a:t>
            </a:r>
            <a:r>
              <a:rPr lang="ru-RU" dirty="0" err="1">
                <a:solidFill>
                  <a:srgbClr val="292934"/>
                </a:solidFill>
              </a:rPr>
              <a:t>травмирования</a:t>
            </a:r>
            <a:r>
              <a:rPr lang="ru-RU" dirty="0">
                <a:solidFill>
                  <a:srgbClr val="292934"/>
                </a:solidFill>
              </a:rPr>
              <a:t> работников и в случае, если запас высоты при использовании стропов с амортизаторами не достаточен, используются средства защиты ползункового типа на жесткой анкерной линии или средства защиты от падения втягивающего </a:t>
            </a:r>
            <a:r>
              <a:rPr lang="ru-RU" dirty="0" smtClean="0">
                <a:solidFill>
                  <a:srgbClr val="292934"/>
                </a:solidFill>
              </a:rPr>
              <a:t>типа</a:t>
            </a:r>
          </a:p>
        </p:txBody>
      </p:sp>
      <p:pic>
        <p:nvPicPr>
          <p:cNvPr id="3078" name="Picture 6" descr="C:\Users\EPGavrilina\Downloads\siz_vtyagivayushchego_tipa_nv_02_duo_0058_ven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16" y="3286100"/>
            <a:ext cx="2867224" cy="286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15616" y="615332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715963" algn="l"/>
              </a:tabLst>
            </a:pPr>
            <a:r>
              <a:rPr lang="ru-RU" dirty="0">
                <a:solidFill>
                  <a:schemeClr val="tx2"/>
                </a:solidFill>
              </a:rPr>
              <a:t>Затраты за 2021-2022 год составили 9 </a:t>
            </a:r>
            <a:r>
              <a:rPr lang="ru-RU" dirty="0" smtClean="0">
                <a:solidFill>
                  <a:schemeClr val="tx2"/>
                </a:solidFill>
              </a:rPr>
              <a:t>400 000</a:t>
            </a:r>
            <a:r>
              <a:rPr lang="ru-RU" dirty="0">
                <a:solidFill>
                  <a:schemeClr val="tx2"/>
                </a:solidFill>
              </a:rPr>
              <a:t> </a:t>
            </a:r>
            <a:r>
              <a:rPr lang="ru-RU" dirty="0" smtClean="0">
                <a:solidFill>
                  <a:schemeClr val="tx2"/>
                </a:solidFill>
              </a:rPr>
              <a:t>рублей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21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Halikova\Desktop\Cбор.чертеж насоса КС 12-50 (Н-3-1) тит.1243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49" y="4389685"/>
            <a:ext cx="8772964" cy="247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327" y="3978730"/>
            <a:ext cx="8532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Сборочный чертеж насоса Н-3/1 на тит.1243 (Топливно-энергетический комплекс)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000" y="506335"/>
            <a:ext cx="387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Шток компрессора С-202 на КУПН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30" name="Picture 6" descr="C:\Users\DHalikova\Desktop\Черт.ШТОК L=2759 ммдоп ТУ_page-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t="790"/>
          <a:stretch/>
        </p:blipFill>
        <p:spPr bwMode="auto">
          <a:xfrm>
            <a:off x="395537" y="875668"/>
            <a:ext cx="8280921" cy="310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260649"/>
            <a:ext cx="1200795" cy="68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99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</a:t>
            </a:r>
            <a:r>
              <a:rPr lang="ru-RU" dirty="0" smtClean="0"/>
              <a:t>азвитие персонала 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404665"/>
            <a:ext cx="1920875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556792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715963" algn="l"/>
              </a:tabLst>
            </a:pPr>
            <a:r>
              <a:rPr lang="ru-RU" dirty="0" smtClean="0"/>
              <a:t>	Качественные </a:t>
            </a:r>
            <a:r>
              <a:rPr lang="ru-RU" dirty="0"/>
              <a:t>характеристики персонала обеспечиваются целевой подготовкой молодых специалистов и развитием необходимых компетенций у </a:t>
            </a:r>
            <a:r>
              <a:rPr lang="ru-RU" dirty="0" smtClean="0"/>
              <a:t>работников. АО «Промфинстрой» сотрудничает с учебными центрами по подбору квалифицированного персонала в сфере обслуживания и ремонта  НКО АО «Газпромнефть – МНПЗ». </a:t>
            </a:r>
          </a:p>
          <a:p>
            <a:pPr algn="just">
              <a:spcAft>
                <a:spcPts val="0"/>
              </a:spcAft>
              <a:tabLst>
                <a:tab pos="715963" algn="l"/>
              </a:tabLst>
            </a:pPr>
            <a:r>
              <a:rPr lang="ru-RU" dirty="0" smtClean="0"/>
              <a:t>	К выполнению работ допускаются </a:t>
            </a:r>
            <a:r>
              <a:rPr lang="ru-RU" dirty="0"/>
              <a:t>работники не моложе 18 лет, прошедшие соответствующую подготовку, имеющие профессиональные навыки по выполнению работ, перед допуском к самостоятельной </a:t>
            </a:r>
            <a:r>
              <a:rPr lang="ru-RU" dirty="0" smtClean="0"/>
              <a:t>работе проходят:</a:t>
            </a:r>
            <a:endParaRPr lang="ru-RU" dirty="0"/>
          </a:p>
          <a:p>
            <a:pPr algn="just">
              <a:spcAft>
                <a:spcPts val="0"/>
              </a:spcAft>
              <a:tabLst>
                <a:tab pos="715963" algn="l"/>
              </a:tabLst>
            </a:pPr>
            <a:r>
              <a:rPr lang="ru-RU" dirty="0" smtClean="0"/>
              <a:t>	- </a:t>
            </a:r>
            <a:r>
              <a:rPr lang="ru-RU" dirty="0" smtClean="0">
                <a:solidFill>
                  <a:srgbClr val="292934"/>
                </a:solidFill>
              </a:rPr>
              <a:t>обязательные</a:t>
            </a:r>
            <a:r>
              <a:rPr lang="ru-RU" dirty="0" smtClean="0"/>
              <a:t> </a:t>
            </a:r>
            <a:r>
              <a:rPr lang="ru-RU" dirty="0"/>
              <a:t>предварительные (при поступлении на работу) и периодические (</a:t>
            </a:r>
            <a:r>
              <a:rPr lang="ru-RU" dirty="0" smtClean="0"/>
              <a:t>в течение </a:t>
            </a:r>
            <a:r>
              <a:rPr lang="ru-RU" dirty="0"/>
              <a:t>трудовой деятельности) медицинские осмотры (обследования) для </a:t>
            </a:r>
            <a:r>
              <a:rPr lang="ru-RU" dirty="0" smtClean="0"/>
              <a:t>признания годными </a:t>
            </a:r>
            <a:r>
              <a:rPr lang="ru-RU" dirty="0"/>
              <a:t>к выполнению работ в порядке, установленном Минздравом </a:t>
            </a:r>
            <a:r>
              <a:rPr lang="ru-RU" dirty="0" smtClean="0"/>
              <a:t>России;</a:t>
            </a:r>
            <a:endParaRPr lang="ru-RU" dirty="0"/>
          </a:p>
          <a:p>
            <a:pPr lvl="0" algn="just">
              <a:tabLst>
                <a:tab pos="715963" algn="l"/>
              </a:tabLst>
            </a:pPr>
            <a:r>
              <a:rPr lang="ru-RU" dirty="0" smtClean="0">
                <a:sym typeface="Calibri"/>
              </a:rPr>
              <a:t>	-</a:t>
            </a:r>
            <a:r>
              <a:rPr lang="ru-RU" dirty="0" smtClean="0"/>
              <a:t> </a:t>
            </a:r>
            <a:r>
              <a:rPr lang="ru-RU" dirty="0"/>
              <a:t>обучение безопасным методам и приемам выполнения работ, инструктаж по </a:t>
            </a:r>
            <a:r>
              <a:rPr lang="ru-RU" dirty="0" smtClean="0"/>
              <a:t>охране труда</a:t>
            </a:r>
            <a:r>
              <a:rPr lang="ru-RU" dirty="0"/>
              <a:t>, стажировку на рабочем </a:t>
            </a:r>
            <a:r>
              <a:rPr lang="ru-RU" dirty="0" smtClean="0"/>
              <a:t>месте в аттестованных комиссиях АО «ПРОМФИНСТРОЙ».</a:t>
            </a:r>
            <a:endParaRPr lang="ru-RU" b="1" dirty="0">
              <a:solidFill>
                <a:srgbClr val="002060"/>
              </a:solidFill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69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000" y="776407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Повышение квалификации </a:t>
            </a:r>
            <a:br>
              <a:rPr lang="ru-RU" dirty="0" smtClean="0"/>
            </a:br>
            <a:r>
              <a:rPr lang="ru-RU" dirty="0" smtClean="0"/>
              <a:t>персонала </a:t>
            </a:r>
            <a:endParaRPr lang="ru-RU" dirty="0"/>
          </a:p>
        </p:txBody>
      </p:sp>
      <p:pic>
        <p:nvPicPr>
          <p:cNvPr id="5122" name="Picture 2" descr="C:\Users\DHalikova\Desktop\презентация\чертежи\755838564174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033520"/>
            <a:ext cx="3812980" cy="235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404665"/>
            <a:ext cx="1920875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1576" y="1628800"/>
            <a:ext cx="8280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 smtClean="0">
              <a:solidFill>
                <a:srgbClr val="292934"/>
              </a:solidFill>
            </a:endParaRPr>
          </a:p>
          <a:p>
            <a:pPr lvl="0" algn="just">
              <a:tabLst>
                <a:tab pos="715963" algn="l"/>
              </a:tabLst>
            </a:pPr>
            <a:r>
              <a:rPr lang="ru-RU" dirty="0" smtClean="0">
                <a:solidFill>
                  <a:srgbClr val="292934"/>
                </a:solidFill>
              </a:rPr>
              <a:t>В феврале 2022 года наши специалисты прошли повышение квалификации </a:t>
            </a:r>
            <a:r>
              <a:rPr lang="ru-RU" dirty="0">
                <a:solidFill>
                  <a:srgbClr val="292934"/>
                </a:solidFill>
              </a:rPr>
              <a:t>в компании ООО </a:t>
            </a:r>
            <a:r>
              <a:rPr lang="ru-RU" dirty="0" smtClean="0">
                <a:solidFill>
                  <a:srgbClr val="292934"/>
                </a:solidFill>
              </a:rPr>
              <a:t>«</a:t>
            </a:r>
            <a:r>
              <a:rPr lang="ru-RU" dirty="0" err="1" smtClean="0">
                <a:solidFill>
                  <a:srgbClr val="292934"/>
                </a:solidFill>
              </a:rPr>
              <a:t>Хауден</a:t>
            </a:r>
            <a:r>
              <a:rPr lang="ru-RU" dirty="0" smtClean="0">
                <a:solidFill>
                  <a:srgbClr val="292934"/>
                </a:solidFill>
              </a:rPr>
              <a:t>»</a:t>
            </a:r>
            <a:r>
              <a:rPr lang="ru-RU" dirty="0" smtClean="0"/>
              <a:t>,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292934"/>
                </a:solidFill>
              </a:rPr>
              <a:t>а так </a:t>
            </a:r>
            <a:r>
              <a:rPr lang="ru-RU" dirty="0" smtClean="0">
                <a:solidFill>
                  <a:srgbClr val="292934"/>
                </a:solidFill>
              </a:rPr>
              <a:t>же проходят периодическое обучение в </a:t>
            </a:r>
            <a:r>
              <a:rPr lang="ru-RU" dirty="0">
                <a:solidFill>
                  <a:srgbClr val="292934"/>
                </a:solidFill>
              </a:rPr>
              <a:t>аккредитованных учебных </a:t>
            </a:r>
            <a:r>
              <a:rPr lang="ru-RU" dirty="0" smtClean="0">
                <a:solidFill>
                  <a:srgbClr val="292934"/>
                </a:solidFill>
              </a:rPr>
              <a:t>центрах: по охране труда, безопасным методам и приемам работ на высоте, обучению дополнительным профессиям (стропальщики, рабочие люльки, монтажники строительных лесов и т.п.)</a:t>
            </a:r>
            <a:r>
              <a:rPr lang="ru-RU" dirty="0" smtClean="0">
                <a:solidFill>
                  <a:srgbClr val="FF0000"/>
                </a:solidFill>
              </a:rPr>
              <a:t>                                                                                 затраты </a:t>
            </a:r>
            <a:r>
              <a:rPr lang="ru-RU" dirty="0">
                <a:solidFill>
                  <a:srgbClr val="FF0000"/>
                </a:solidFill>
              </a:rPr>
              <a:t>за 2021-2022 год составили 2 </a:t>
            </a:r>
            <a:r>
              <a:rPr lang="ru-RU" dirty="0" smtClean="0">
                <a:solidFill>
                  <a:srgbClr val="FF0000"/>
                </a:solidFill>
              </a:rPr>
              <a:t>600</a:t>
            </a:r>
            <a:r>
              <a:rPr lang="ru-RU" dirty="0">
                <a:solidFill>
                  <a:srgbClr val="FF0000"/>
                </a:solidFill>
              </a:rPr>
              <a:t> </a:t>
            </a:r>
            <a:r>
              <a:rPr lang="ru-RU" dirty="0" smtClean="0">
                <a:solidFill>
                  <a:srgbClr val="FF0000"/>
                </a:solidFill>
              </a:rPr>
              <a:t>0000 </a:t>
            </a:r>
            <a:r>
              <a:rPr lang="ru-RU" dirty="0">
                <a:solidFill>
                  <a:srgbClr val="FF0000"/>
                </a:solidFill>
              </a:rPr>
              <a:t>руб</a:t>
            </a:r>
            <a:r>
              <a:rPr lang="ru-RU" b="1" dirty="0">
                <a:solidFill>
                  <a:srgbClr val="FF0000"/>
                </a:solidFill>
                <a:latin typeface="Calibri"/>
                <a:ea typeface="Calibri"/>
              </a:rPr>
              <a:t>.</a:t>
            </a:r>
          </a:p>
          <a:p>
            <a:pPr algn="just"/>
            <a:endParaRPr lang="ru-RU" dirty="0">
              <a:solidFill>
                <a:srgbClr val="292934"/>
              </a:solidFill>
            </a:endParaRPr>
          </a:p>
        </p:txBody>
      </p:sp>
      <p:pic>
        <p:nvPicPr>
          <p:cNvPr id="5124" name="Picture 4" descr="C:\Users\DHalikova\Desktop\презентация\чертежи\image_processing20180714-10-4q7m8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937" y="5599577"/>
            <a:ext cx="1674971" cy="79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DHalikova\Desktop\презентация\чертежи\bc_logo_rgb_300dp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4081191"/>
            <a:ext cx="2375108" cy="6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DHalikova\Desktop\презентация\чертежи\medium_f33d8ee25b67e3a295425c23566e052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3" y="4085422"/>
            <a:ext cx="1219099" cy="121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DHalikova\Desktop\презентация\чертежи\img_100544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49" y="4920167"/>
            <a:ext cx="1115616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DHalikova\Desktop\презентация\чертежи\7cf4d065941c367fa9a52040e4b3a2d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264471"/>
            <a:ext cx="1619672" cy="67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98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1784650"/>
            <a:ext cx="3744417" cy="1062243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С</a:t>
            </a:r>
            <a:r>
              <a:rPr lang="ru-RU" sz="2400" dirty="0" smtClean="0"/>
              <a:t>истема </a:t>
            </a:r>
            <a:r>
              <a:rPr lang="ru-RU" sz="2400" dirty="0"/>
              <a:t>лазерной центровки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Pruftechnik </a:t>
            </a:r>
            <a:r>
              <a:rPr lang="ru-RU" sz="2000" dirty="0"/>
              <a:t>OPTALIGN</a:t>
            </a:r>
            <a:r>
              <a:rPr lang="ru-RU" sz="2400" dirty="0"/>
              <a:t> </a:t>
            </a:r>
            <a:r>
              <a:rPr lang="ru-RU" sz="2400" dirty="0" err="1" smtClean="0"/>
              <a:t>smart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(10 комплектов)</a:t>
            </a:r>
            <a:endParaRPr lang="ru-RU" sz="200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43895987"/>
              </p:ext>
            </p:extLst>
          </p:nvPr>
        </p:nvGraphicFramePr>
        <p:xfrm>
          <a:off x="4355976" y="2997416"/>
          <a:ext cx="4032448" cy="3493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3" name="Picture 5" descr="C:\Users\DHalikova\Desktop\презентация\3457654272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5"/>
            <a:ext cx="2868651" cy="230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DHalikova\Desktop\презентация\image-25-01-22-03-02-1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31" y="4209161"/>
            <a:ext cx="3144703" cy="2246033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548680"/>
            <a:ext cx="4608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Модернизация и </a:t>
            </a:r>
            <a:endParaRPr lang="ru-RU" sz="3200" dirty="0" smtClean="0">
              <a:solidFill>
                <a:srgbClr val="C00000"/>
              </a:solidFill>
            </a:endParaRPr>
          </a:p>
          <a:p>
            <a:r>
              <a:rPr lang="ru-RU" sz="3200" dirty="0" smtClean="0">
                <a:solidFill>
                  <a:srgbClr val="C00000"/>
                </a:solidFill>
              </a:rPr>
              <a:t>автоматизированность 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608" y="332657"/>
            <a:ext cx="201771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83063" y="639210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Стоимость: 1 300 000 руб. /комплект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0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913" y="579711"/>
            <a:ext cx="8229600" cy="9906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Индукционные нагреватели </a:t>
            </a:r>
            <a:br>
              <a:rPr lang="ru-RU" sz="2800" dirty="0" smtClean="0"/>
            </a:br>
            <a:r>
              <a:rPr lang="en-US" sz="2800" dirty="0" smtClean="0"/>
              <a:t>BALTECH</a:t>
            </a:r>
            <a:r>
              <a:rPr lang="ru-RU" sz="2800" dirty="0" smtClean="0"/>
              <a:t> (2 комплекта)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914" y="1412776"/>
            <a:ext cx="8389887" cy="5064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/>
          </a:p>
          <a:p>
            <a:pPr marL="0" indent="0" algn="just">
              <a:buNone/>
            </a:pPr>
            <a:r>
              <a:rPr lang="ru-RU" sz="1800" dirty="0" smtClean="0"/>
              <a:t>Индукционный </a:t>
            </a:r>
            <a:r>
              <a:rPr lang="ru-RU" sz="1800" dirty="0"/>
              <a:t>нагреватель </a:t>
            </a:r>
            <a:r>
              <a:rPr lang="ru-RU" sz="1800" dirty="0">
                <a:solidFill>
                  <a:schemeClr val="tx2"/>
                </a:solidFill>
              </a:rPr>
              <a:t>BALTECH HI-1610</a:t>
            </a:r>
            <a:r>
              <a:rPr lang="ru-RU" sz="1800" dirty="0"/>
              <a:t> предназначен для </a:t>
            </a:r>
            <a:r>
              <a:rPr lang="ru-RU" sz="1800" dirty="0" smtClean="0"/>
              <a:t>быстрого </a:t>
            </a:r>
            <a:r>
              <a:rPr lang="ru-RU" sz="1800" dirty="0"/>
              <a:t>нагрева деталей замкнутого контура (подшипники, муфты, </a:t>
            </a:r>
            <a:r>
              <a:rPr lang="ru-RU" sz="1800" dirty="0" smtClean="0"/>
              <a:t>втулки</a:t>
            </a:r>
            <a:r>
              <a:rPr lang="ru-RU" sz="1800" dirty="0"/>
              <a:t>, </a:t>
            </a:r>
            <a:r>
              <a:rPr lang="ru-RU" sz="1800" dirty="0" smtClean="0"/>
              <a:t>колеса)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               </a:t>
            </a: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</p:txBody>
      </p:sp>
      <p:pic>
        <p:nvPicPr>
          <p:cNvPr id="1028" name="Picture 4" descr="C:\Users\DHalikova\Desktop\16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"/>
          <a:stretch/>
        </p:blipFill>
        <p:spPr bwMode="auto">
          <a:xfrm>
            <a:off x="4773522" y="2495550"/>
            <a:ext cx="4373623" cy="401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Halikova\Desktop\презентация\f821a69cc2547ddd5d4dfd0ec211ee4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008" y="433077"/>
            <a:ext cx="2016224" cy="11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5997970"/>
              </p:ext>
            </p:extLst>
          </p:nvPr>
        </p:nvGraphicFramePr>
        <p:xfrm>
          <a:off x="323528" y="2852937"/>
          <a:ext cx="4536504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67944" y="6321092"/>
            <a:ext cx="4438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Стоимость:  650 000 руб./комплект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7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/>
          </a:p>
          <a:p>
            <a:pPr marL="0" indent="0" algn="just">
              <a:buNone/>
            </a:pPr>
            <a:endParaRPr lang="ru-RU" sz="2000" dirty="0" smtClean="0"/>
          </a:p>
          <a:p>
            <a:pPr marL="0" indent="0" algn="just">
              <a:buNone/>
            </a:pPr>
            <a:endParaRPr lang="ru-RU" sz="2000" dirty="0" smtClean="0"/>
          </a:p>
          <a:p>
            <a:pPr marL="0" indent="0" algn="just">
              <a:buNone/>
            </a:pPr>
            <a:r>
              <a:rPr lang="ru-RU" sz="1800" dirty="0" smtClean="0"/>
              <a:t>Индукционный нагреватель </a:t>
            </a:r>
            <a:r>
              <a:rPr lang="ru-RU" sz="1800" dirty="0" smtClean="0">
                <a:solidFill>
                  <a:schemeClr val="tx2"/>
                </a:solidFill>
              </a:rPr>
              <a:t>BALTECH HI-1650 </a:t>
            </a:r>
            <a:r>
              <a:rPr lang="ru-RU" sz="1800" dirty="0" smtClean="0"/>
              <a:t>предназначен для нагрева подшипников и деталей среднего весового класса.              </a:t>
            </a:r>
          </a:p>
          <a:p>
            <a:pPr marL="0" indent="0" algn="just">
              <a:buNone/>
            </a:pPr>
            <a:r>
              <a:rPr lang="ru-RU" sz="1800" dirty="0" smtClean="0"/>
              <a:t>С помощью данного нагревателя можно нагревать подшипники и полумуфты массой до 210 кг. В распоряжении АО «Промфинстрой» находятся 2 комплекта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2052" name="Picture 4" descr="C:\Users\DHalikova\Desktop\16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85567"/>
            <a:ext cx="3888432" cy="262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Halikova\Desktop\16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3585568"/>
            <a:ext cx="3050108" cy="267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361811"/>
            <a:ext cx="20177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7944" y="625469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Стоимость: 350 000 </a:t>
            </a:r>
            <a:r>
              <a:rPr lang="ru-RU" dirty="0" err="1" smtClean="0">
                <a:solidFill>
                  <a:schemeClr val="tx2"/>
                </a:solidFill>
              </a:rPr>
              <a:t>руб</a:t>
            </a:r>
            <a:r>
              <a:rPr lang="ru-RU" dirty="0" smtClean="0">
                <a:solidFill>
                  <a:schemeClr val="tx2"/>
                </a:solidFill>
              </a:rPr>
              <a:t>/комплект.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4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8459</TotalTime>
  <Words>2017</Words>
  <Application>Microsoft Office PowerPoint</Application>
  <PresentationFormat>Экран (4:3)</PresentationFormat>
  <Paragraphs>310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Ясность</vt:lpstr>
      <vt:lpstr>АО «Промфинстрой»</vt:lpstr>
      <vt:lpstr>Ремонтно-механический цех</vt:lpstr>
      <vt:lpstr>Разработка конструкторской документации </vt:lpstr>
      <vt:lpstr>Презентация PowerPoint</vt:lpstr>
      <vt:lpstr>Развитие персонала </vt:lpstr>
      <vt:lpstr>Повышение квалификации  персонала </vt:lpstr>
      <vt:lpstr>Система лазерной центровки  Pruftechnik OPTALIGN smart (10 комплектов)</vt:lpstr>
      <vt:lpstr>Индукционные нагреватели  BALTECH (2 комплекта)</vt:lpstr>
      <vt:lpstr>Презентация PowerPoint</vt:lpstr>
      <vt:lpstr>Виброанализатор Fixturlaser</vt:lpstr>
      <vt:lpstr>Стенд входного контроля  вибродиагностики подшипников  СП-180 «Сапфир» ДИАМЕХ</vt:lpstr>
      <vt:lpstr>Станок плоскошлифовальный 3Б724</vt:lpstr>
      <vt:lpstr>Станок плазменной резки </vt:lpstr>
      <vt:lpstr>Открытая грузовая платформа с КМУ  на базе шасси IVECO DAILY </vt:lpstr>
      <vt:lpstr>Стенд для испытаний предохранительных клапанов ПКТБА-С-1-400/60</vt:lpstr>
      <vt:lpstr>Презентация PowerPoint</vt:lpstr>
      <vt:lpstr>Презентация PowerPoint</vt:lpstr>
      <vt:lpstr>Участок предмонтажной подготовки </vt:lpstr>
      <vt:lpstr>Полуавтоматический  ленточнопильный станок </vt:lpstr>
      <vt:lpstr>Высокоскоростной электромеханический  станок PLC-контроллером EPEBM-24DB</vt:lpstr>
      <vt:lpstr>Установка для сварки под флюсом  трубных узлов TW40</vt:lpstr>
      <vt:lpstr>Роликовый подъемно-поворотный подающий стол  и роликовый подъемный подающий стол</vt:lpstr>
      <vt:lpstr>Трехрежимный сварочный стенд  консольного типа  CPAWM-24B</vt:lpstr>
      <vt:lpstr>Участок вентиляции</vt:lpstr>
      <vt:lpstr>Станок плазменного раскроя  Spiro Florette 3000</vt:lpstr>
      <vt:lpstr>Зиговочная машина                          с электроприводом RAS 11.35-2 (2комплекта)</vt:lpstr>
      <vt:lpstr>Plasma Cutter плазменная резка  </vt:lpstr>
      <vt:lpstr>Отдел главного механика</vt:lpstr>
      <vt:lpstr> Оснащение автотранспортных средств и обучение водителей </vt:lpstr>
      <vt:lpstr> Техника JCB</vt:lpstr>
      <vt:lpstr>Презентация PowerPoint</vt:lpstr>
      <vt:lpstr>Презентация PowerPoint</vt:lpstr>
      <vt:lpstr>Производственно- технический отдел</vt:lpstr>
      <vt:lpstr>Автоматизация процесса подготовки ИД</vt:lpstr>
      <vt:lpstr>Отдел От и ТБ</vt:lpstr>
      <vt:lpstr>Презентация PowerPoint</vt:lpstr>
      <vt:lpstr>Выполнение противоэпидемиологических мероприятий </vt:lpstr>
      <vt:lpstr>Обеспечение СИЗ работников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Диляра  Халикова</dc:creator>
  <cp:lastModifiedBy>Михаил Сурин</cp:lastModifiedBy>
  <cp:revision>159</cp:revision>
  <cp:lastPrinted>2022-02-10T10:32:42Z</cp:lastPrinted>
  <dcterms:created xsi:type="dcterms:W3CDTF">2022-01-25T12:03:00Z</dcterms:created>
  <dcterms:modified xsi:type="dcterms:W3CDTF">2022-07-12T10:30:18Z</dcterms:modified>
</cp:coreProperties>
</file>