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732" r:id="rId2"/>
    <p:sldMasterId id="2147483746" r:id="rId3"/>
  </p:sldMasterIdLst>
  <p:notesMasterIdLst>
    <p:notesMasterId r:id="rId20"/>
  </p:notesMasterIdLst>
  <p:handoutMasterIdLst>
    <p:handoutMasterId r:id="rId21"/>
  </p:handoutMasterIdLst>
  <p:sldIdLst>
    <p:sldId id="256" r:id="rId4"/>
    <p:sldId id="944" r:id="rId5"/>
    <p:sldId id="510" r:id="rId6"/>
    <p:sldId id="971" r:id="rId7"/>
    <p:sldId id="945" r:id="rId8"/>
    <p:sldId id="947" r:id="rId9"/>
    <p:sldId id="943" r:id="rId10"/>
    <p:sldId id="956" r:id="rId11"/>
    <p:sldId id="951" r:id="rId12"/>
    <p:sldId id="949" r:id="rId13"/>
    <p:sldId id="964" r:id="rId14"/>
    <p:sldId id="953" r:id="rId15"/>
    <p:sldId id="954" r:id="rId16"/>
    <p:sldId id="962" r:id="rId17"/>
    <p:sldId id="970" r:id="rId18"/>
    <p:sldId id="963" r:id="rId19"/>
  </p:sldIdLst>
  <p:sldSz cx="12192000" cy="6858000"/>
  <p:notesSz cx="7010400" cy="92964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3" pos="161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97" userDrawn="1">
          <p15:clr>
            <a:srgbClr val="A4A3A4"/>
          </p15:clr>
        </p15:guide>
        <p15:guide id="2" pos="2228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im IVANOV" initials="MI" lastIdx="1" clrIdx="0">
    <p:extLst>
      <p:ext uri="{19B8F6BF-5375-455C-9EA6-DF929625EA0E}">
        <p15:presenceInfo xmlns:p15="http://schemas.microsoft.com/office/powerpoint/2012/main" userId="S::maxim.ivanov@totalenergies.com::58bba909-589c-4019-a90e-6cfbcd85b0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6D2"/>
    <a:srgbClr val="E20031"/>
    <a:srgbClr val="FFFF00"/>
    <a:srgbClr val="FFFF66"/>
    <a:srgbClr val="DDF1F4"/>
    <a:srgbClr val="3EA961"/>
    <a:srgbClr val="92BDD1"/>
    <a:srgbClr val="E5F4F6"/>
    <a:srgbClr val="F398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9" autoAdjust="0"/>
    <p:restoredTop sz="99395" autoAdjust="0"/>
  </p:normalViewPr>
  <p:slideViewPr>
    <p:cSldViewPr snapToGrid="0" snapToObjects="1" showGuides="1">
      <p:cViewPr varScale="1">
        <p:scale>
          <a:sx n="65" d="100"/>
          <a:sy n="65" d="100"/>
        </p:scale>
        <p:origin x="768" y="22"/>
      </p:cViewPr>
      <p:guideLst>
        <p:guide pos="161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4080" y="108"/>
      </p:cViewPr>
      <p:guideLst>
        <p:guide orient="horz" pos="2697"/>
        <p:guide pos="2228"/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BCAA67-E7CD-4BD5-B1EE-D496DF9AC6C5}" type="datetimeFigureOut">
              <a:rPr lang="fr-FR"/>
              <a:pPr>
                <a:defRPr/>
              </a:pPr>
              <a:t>21/12/2022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0CBA7BF-73AC-42E0-AB38-2D467E7C618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7681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9F787A-34C4-4EDB-A8DB-E63400104D22}" type="datetimeFigureOut">
              <a:rPr lang="fr-FR"/>
              <a:pPr>
                <a:defRPr/>
              </a:pPr>
              <a:t>21/12/2022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C589000-A9E8-430B-9FF4-BF04EBB6C99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7631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89000-A9E8-430B-9FF4-BF04EBB6C990}" type="slidenum">
              <a:rPr lang="fr-FR" altLang="fr-FR" smtClean="0"/>
              <a:pPr/>
              <a:t>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6933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Прошу ознакомиться с данной памяткой.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EDD9716-B9F3-4309-BB8A-10A357E9A8BB}" type="slidenum">
              <a:rPr lang="ru-RU">
                <a:solidFill>
                  <a:srgbClr val="000000"/>
                </a:solidFill>
                <a:latin typeface="Arial" charset="0"/>
                <a:cs typeface="+mn-cs"/>
              </a:rPr>
              <a:pPr defTabSz="931774">
                <a:defRPr/>
              </a:pPr>
              <a:t>6</a:t>
            </a:fld>
            <a:endParaRPr lang="ru-R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78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89000-A9E8-430B-9FF4-BF04EBB6C990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0222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Прошу ознакомиться с данной памяткой.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EDD9716-B9F3-4309-BB8A-10A357E9A8BB}" type="slidenum">
              <a:rPr lang="ru-RU">
                <a:solidFill>
                  <a:srgbClr val="000000"/>
                </a:solidFill>
                <a:latin typeface="Arial" charset="0"/>
                <a:cs typeface="+mn-cs"/>
              </a:rPr>
              <a:pPr defTabSz="931774">
                <a:defRPr/>
              </a:pPr>
              <a:t>9</a:t>
            </a:fld>
            <a:endParaRPr lang="ru-R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780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Прошу ознакомиться с данной памяткой.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EDD9716-B9F3-4309-BB8A-10A357E9A8BB}" type="slidenum">
              <a:rPr lang="ru-RU">
                <a:solidFill>
                  <a:srgbClr val="000000"/>
                </a:solidFill>
                <a:latin typeface="Arial" charset="0"/>
                <a:cs typeface="+mn-cs"/>
              </a:rPr>
              <a:pPr defTabSz="931774">
                <a:defRPr/>
              </a:pPr>
              <a:t>10</a:t>
            </a:fld>
            <a:endParaRPr lang="ru-R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780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Прошу ознакомиться с данной памяткой.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EDD9716-B9F3-4309-BB8A-10A357E9A8BB}" type="slidenum">
              <a:rPr lang="ru-RU">
                <a:solidFill>
                  <a:srgbClr val="000000"/>
                </a:solidFill>
                <a:latin typeface="Arial" charset="0"/>
                <a:cs typeface="+mn-cs"/>
              </a:rPr>
              <a:pPr defTabSz="931774">
                <a:defRPr/>
              </a:pPr>
              <a:t>11</a:t>
            </a:fld>
            <a:endParaRPr lang="ru-R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780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89000-A9E8-430B-9FF4-BF04EBB6C990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0222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89000-A9E8-430B-9FF4-BF04EBB6C990}" type="slidenum">
              <a:rPr lang="fr-FR" altLang="fr-FR" smtClean="0"/>
              <a:pPr/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654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4">
            <a:extLst>
              <a:ext uri="{FF2B5EF4-FFF2-40B4-BE49-F238E27FC236}">
                <a16:creationId xmlns:a16="http://schemas.microsoft.com/office/drawing/2014/main" id="{440A247D-6F7B-49DD-9E14-4025043F5CD7}"/>
              </a:ext>
            </a:extLst>
          </p:cNvPr>
          <p:cNvSpPr/>
          <p:nvPr userDrawn="1"/>
        </p:nvSpPr>
        <p:spPr>
          <a:xfrm>
            <a:off x="0" y="-28575"/>
            <a:ext cx="12192000" cy="6750050"/>
          </a:xfrm>
          <a:prstGeom prst="rect">
            <a:avLst/>
          </a:prstGeom>
          <a:solidFill>
            <a:srgbClr val="1976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6750050"/>
            <a:ext cx="12192000" cy="107950"/>
          </a:xfrm>
          <a:prstGeom prst="rect">
            <a:avLst/>
          </a:prstGeom>
          <a:solidFill>
            <a:srgbClr val="1331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Rectangle 30"/>
          <p:cNvSpPr/>
          <p:nvPr userDrawn="1"/>
        </p:nvSpPr>
        <p:spPr>
          <a:xfrm>
            <a:off x="0" y="334968"/>
            <a:ext cx="12192000" cy="1069850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40000" tIns="360000" rIns="144000" bIns="45720" rtlCol="0" anchor="t">
            <a:noAutofit/>
          </a:bodyPr>
          <a:lstStyle/>
          <a:p>
            <a:pPr lvl="0" defTabSz="457204" eaLnBrk="1" latinLnBrk="0" hangingPunct="1">
              <a:buNone/>
            </a:pPr>
            <a:endParaRPr kumimoji="0" lang="fr-FR" sz="3200" b="1" i="0" u="none" strike="noStrike" cap="all" spc="0" normalizeH="0" baseline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6" name="Titre 35"/>
          <p:cNvSpPr>
            <a:spLocks noGrp="1"/>
          </p:cNvSpPr>
          <p:nvPr>
            <p:ph type="title" hasCustomPrompt="1"/>
          </p:nvPr>
        </p:nvSpPr>
        <p:spPr>
          <a:xfrm>
            <a:off x="2731168" y="2676720"/>
            <a:ext cx="6729664" cy="2485770"/>
          </a:xfrm>
          <a:prstGeom prst="rect">
            <a:avLst/>
          </a:prstGeom>
        </p:spPr>
        <p:txBody>
          <a:bodyPr anchor="ctr"/>
          <a:lstStyle>
            <a:lvl1pPr algn="ctr">
              <a:defRPr sz="4400" b="1" cap="none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PRESENTATION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A9CAC3-18BE-44B7-B47E-C9E9A6DAFC5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0" y="542923"/>
            <a:ext cx="3425860" cy="662333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0183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B3CF-F440-4325-9225-8586BA637E95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DF2-B19A-4E42-94C5-E1781EABE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93893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B3CF-F440-4325-9225-8586BA637E95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DF2-B19A-4E42-94C5-E1781EABE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75510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B3CF-F440-4325-9225-8586BA637E95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DF2-B19A-4E42-94C5-E1781EABE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33405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B3CF-F440-4325-9225-8586BA637E95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DF2-B19A-4E42-94C5-E1781EABE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5360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B3CF-F440-4325-9225-8586BA637E95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DF2-B19A-4E42-94C5-E1781EABE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29124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B3CF-F440-4325-9225-8586BA637E95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DF2-B19A-4E42-94C5-E1781EABE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94312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B3CF-F440-4325-9225-8586BA637E95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DF2-B19A-4E42-94C5-E1781EABE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644365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B3CF-F440-4325-9225-8586BA637E95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DF2-B19A-4E42-94C5-E1781EABE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18173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B3CF-F440-4325-9225-8586BA637E95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DF2-B19A-4E42-94C5-E1781EABE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5672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B3CF-F440-4325-9225-8586BA637E95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DF2-B19A-4E42-94C5-E1781EABE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114806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255713"/>
            <a:ext cx="4530725" cy="47212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5843090" y="1255712"/>
            <a:ext cx="5825746" cy="47212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606588" y="179910"/>
            <a:ext cx="7632083" cy="635000"/>
          </a:xfrm>
          <a:prstGeom prst="rect">
            <a:avLst/>
          </a:prstGeom>
        </p:spPr>
        <p:txBody>
          <a:bodyPr lIns="0" anchor="ctr"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Slide 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606588" y="916356"/>
            <a:ext cx="1269242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082208"/>
      </p:ext>
    </p:extLst>
  </p:cSld>
  <p:clrMapOvr>
    <a:masterClrMapping/>
  </p:clrMapOvr>
  <p:transition spd="med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re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4">
            <a:extLst>
              <a:ext uri="{FF2B5EF4-FFF2-40B4-BE49-F238E27FC236}">
                <a16:creationId xmlns:a16="http://schemas.microsoft.com/office/drawing/2014/main" id="{440A247D-6F7B-49DD-9E14-4025043F5CD7}"/>
              </a:ext>
            </a:extLst>
          </p:cNvPr>
          <p:cNvSpPr/>
          <p:nvPr userDrawn="1"/>
        </p:nvSpPr>
        <p:spPr>
          <a:xfrm>
            <a:off x="0" y="-28575"/>
            <a:ext cx="12192000" cy="6750050"/>
          </a:xfrm>
          <a:prstGeom prst="rect">
            <a:avLst/>
          </a:prstGeom>
          <a:solidFill>
            <a:srgbClr val="1976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 userDrawn="1"/>
        </p:nvSpPr>
        <p:spPr>
          <a:xfrm>
            <a:off x="0" y="334968"/>
            <a:ext cx="12192000" cy="1069850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40000" tIns="360000" rIns="144000" bIns="45720" rtlCol="0" anchor="t">
            <a:noAutofit/>
          </a:bodyPr>
          <a:lstStyle/>
          <a:p>
            <a:pPr lvl="0" defTabSz="457204" eaLnBrk="1" latinLnBrk="0" hangingPunct="1">
              <a:buNone/>
            </a:pPr>
            <a:endParaRPr kumimoji="0" lang="fr-FR" sz="3200" b="1" i="0" u="none" strike="noStrike" cap="all" spc="0" normalizeH="0" baseline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6" name="Titre 35"/>
          <p:cNvSpPr>
            <a:spLocks noGrp="1"/>
          </p:cNvSpPr>
          <p:nvPr>
            <p:ph type="title" hasCustomPrompt="1"/>
          </p:nvPr>
        </p:nvSpPr>
        <p:spPr>
          <a:xfrm>
            <a:off x="2731168" y="2676720"/>
            <a:ext cx="6729664" cy="2485770"/>
          </a:xfrm>
          <a:prstGeom prst="rect">
            <a:avLst/>
          </a:prstGeom>
        </p:spPr>
        <p:txBody>
          <a:bodyPr anchor="ctr"/>
          <a:lstStyle>
            <a:lvl1pPr algn="ctr">
              <a:defRPr sz="4400" b="1" cap="none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PRESENTATION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A9CAC3-18BE-44B7-B47E-C9E9A6DAFC5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0" y="542923"/>
            <a:ext cx="3425860" cy="662333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0183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2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spo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 hasCustomPrompt="1"/>
          </p:nvPr>
        </p:nvSpPr>
        <p:spPr>
          <a:xfrm>
            <a:off x="693179" y="179910"/>
            <a:ext cx="7632083" cy="635000"/>
          </a:xfrm>
          <a:prstGeom prst="rect">
            <a:avLst/>
          </a:prstGeom>
        </p:spPr>
        <p:txBody>
          <a:bodyPr lIns="0" anchor="ctr"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62789081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4">
            <a:extLst>
              <a:ext uri="{FF2B5EF4-FFF2-40B4-BE49-F238E27FC236}">
                <a16:creationId xmlns:a16="http://schemas.microsoft.com/office/drawing/2014/main" id="{440A247D-6F7B-49DD-9E14-4025043F5CD7}"/>
              </a:ext>
            </a:extLst>
          </p:cNvPr>
          <p:cNvSpPr/>
          <p:nvPr userDrawn="1"/>
        </p:nvSpPr>
        <p:spPr>
          <a:xfrm>
            <a:off x="0" y="-28575"/>
            <a:ext cx="12192000" cy="6750050"/>
          </a:xfrm>
          <a:prstGeom prst="rect">
            <a:avLst/>
          </a:prstGeom>
          <a:solidFill>
            <a:srgbClr val="1976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750050"/>
            <a:ext cx="12192000" cy="107950"/>
          </a:xfrm>
          <a:prstGeom prst="rect">
            <a:avLst/>
          </a:prstGeom>
          <a:solidFill>
            <a:srgbClr val="1331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0" y="334968"/>
            <a:ext cx="12192000" cy="1069850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40000" tIns="360000" rIns="144000" bIns="45720" rtlCol="0" anchor="t">
            <a:noAutofit/>
          </a:bodyPr>
          <a:lstStyle/>
          <a:p>
            <a:pPr defTabSz="457204"/>
            <a:endParaRPr lang="fr-FR" sz="3200" b="1" cap="all">
              <a:solidFill>
                <a:srgbClr val="004494"/>
              </a:solidFill>
              <a:latin typeface="Arial"/>
              <a:cs typeface="Arial"/>
            </a:endParaRPr>
          </a:p>
        </p:txBody>
      </p:sp>
      <p:sp>
        <p:nvSpPr>
          <p:cNvPr id="36" name="Titre 35"/>
          <p:cNvSpPr>
            <a:spLocks noGrp="1"/>
          </p:cNvSpPr>
          <p:nvPr>
            <p:ph type="title" hasCustomPrompt="1"/>
          </p:nvPr>
        </p:nvSpPr>
        <p:spPr>
          <a:xfrm>
            <a:off x="2731168" y="2676720"/>
            <a:ext cx="6729664" cy="2485770"/>
          </a:xfrm>
          <a:prstGeom prst="rect">
            <a:avLst/>
          </a:prstGeom>
        </p:spPr>
        <p:txBody>
          <a:bodyPr anchor="ctr"/>
          <a:lstStyle>
            <a:lvl1pPr algn="ctr">
              <a:defRPr sz="4400" b="1" cap="none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PRESENTATION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A9CAC3-18BE-44B7-B47E-C9E9A6DAFC5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0" y="542923"/>
            <a:ext cx="3425860" cy="662333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3520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2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255713"/>
            <a:ext cx="4530725" cy="47212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5843090" y="1255712"/>
            <a:ext cx="5825746" cy="47212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606588" y="179910"/>
            <a:ext cx="7632083" cy="635000"/>
          </a:xfrm>
          <a:prstGeom prst="rect">
            <a:avLst/>
          </a:prstGeom>
        </p:spPr>
        <p:txBody>
          <a:bodyPr lIns="0" anchor="ctr"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Slide 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606588" y="916356"/>
            <a:ext cx="1269242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88789"/>
      </p:ext>
    </p:extLst>
  </p:cSld>
  <p:clrMapOvr>
    <a:masterClrMapping/>
  </p:clrMapOvr>
  <p:transition spd="med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255713"/>
            <a:ext cx="4530725" cy="47212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5843090" y="1255712"/>
            <a:ext cx="5825746" cy="47212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23900" y="179910"/>
            <a:ext cx="7632083" cy="635000"/>
          </a:xfrm>
          <a:prstGeom prst="rect">
            <a:avLst/>
          </a:prstGeom>
        </p:spPr>
        <p:txBody>
          <a:bodyPr lIns="0" anchor="ctr"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Slide TITLE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3900" y="916356"/>
            <a:ext cx="1269242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07187"/>
      </p:ext>
    </p:extLst>
  </p:cSld>
  <p:clrMapOvr>
    <a:masterClrMapping/>
  </p:clrMapOvr>
  <p:transition spd="med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9600" y="1255713"/>
            <a:ext cx="5233490" cy="47212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7337945" y="990919"/>
            <a:ext cx="4517408" cy="487616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91653" y="0"/>
            <a:ext cx="126000" cy="6858000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609600" y="6311900"/>
            <a:ext cx="11582400" cy="158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rot="5400000">
            <a:off x="10258175" y="6595008"/>
            <a:ext cx="365125" cy="2116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9383741" y="6432420"/>
            <a:ext cx="967317" cy="3584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fld id="{8ADA4F10-5238-444A-94EC-5A3FB7719EF6}" type="slidenum">
              <a:rPr lang="fr-FR" sz="1000" smtClean="0">
                <a:solidFill>
                  <a:srgbClr val="898989"/>
                </a:solidFill>
              </a:rPr>
              <a:pPr algn="r"/>
              <a:t>‹#›</a:t>
            </a:fld>
            <a:endParaRPr lang="fr-FR" sz="1000">
              <a:solidFill>
                <a:srgbClr val="898989"/>
              </a:solidFill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651608" y="179910"/>
            <a:ext cx="7632083" cy="635000"/>
          </a:xfrm>
          <a:prstGeom prst="rect">
            <a:avLst/>
          </a:prstGeom>
        </p:spPr>
        <p:txBody>
          <a:bodyPr lIns="0" anchor="ctr"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Slide TITLE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1608" y="916356"/>
            <a:ext cx="1269242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57940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91653" y="0"/>
            <a:ext cx="126000" cy="6858000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609600" y="6311900"/>
            <a:ext cx="11582400" cy="158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rot="5400000">
            <a:off x="10258175" y="6595008"/>
            <a:ext cx="365125" cy="2116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9383741" y="6432420"/>
            <a:ext cx="967317" cy="3584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fld id="{8ADA4F10-5238-444A-94EC-5A3FB7719EF6}" type="slidenum">
              <a:rPr lang="fr-FR" sz="1000" smtClean="0">
                <a:solidFill>
                  <a:srgbClr val="898989"/>
                </a:solidFill>
              </a:rPr>
              <a:pPr algn="r"/>
              <a:t>‹#›</a:t>
            </a:fld>
            <a:endParaRPr lang="fr-FR" sz="1000">
              <a:solidFill>
                <a:srgbClr val="898989"/>
              </a:solidFill>
            </a:endParaRPr>
          </a:p>
        </p:txBody>
      </p:sp>
      <p:sp>
        <p:nvSpPr>
          <p:cNvPr id="18" name="Titre 1"/>
          <p:cNvSpPr>
            <a:spLocks noGrp="1"/>
          </p:cNvSpPr>
          <p:nvPr>
            <p:ph type="title" hasCustomPrompt="1"/>
          </p:nvPr>
        </p:nvSpPr>
        <p:spPr>
          <a:xfrm>
            <a:off x="693179" y="179910"/>
            <a:ext cx="7632083" cy="635000"/>
          </a:xfrm>
          <a:prstGeom prst="rect">
            <a:avLst/>
          </a:prstGeom>
        </p:spPr>
        <p:txBody>
          <a:bodyPr lIns="0" anchor="ctr"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Slide TITLE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3179" y="916356"/>
            <a:ext cx="1269242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09289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255714"/>
            <a:ext cx="11068761" cy="161031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600076" y="3184797"/>
            <a:ext cx="2893751" cy="279214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3862316" y="3184797"/>
            <a:ext cx="4558353" cy="279214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8752340" y="3184797"/>
            <a:ext cx="2893751" cy="279214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10042" y="179910"/>
            <a:ext cx="7632083" cy="635000"/>
          </a:xfrm>
          <a:prstGeom prst="rect">
            <a:avLst/>
          </a:prstGeom>
        </p:spPr>
        <p:txBody>
          <a:bodyPr lIns="0" anchor="ctr"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Slide TITLE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0042" y="916356"/>
            <a:ext cx="1269242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8595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949344" cy="1695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67608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rc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3601805" y="2525965"/>
            <a:ext cx="4997587" cy="1754326"/>
            <a:chOff x="3597188" y="2762070"/>
            <a:chExt cx="4997587" cy="1754326"/>
          </a:xfrm>
        </p:grpSpPr>
        <p:sp>
          <p:nvSpPr>
            <p:cNvPr id="3" name="ZoneTexte 2"/>
            <p:cNvSpPr txBox="1"/>
            <p:nvPr userDrawn="1"/>
          </p:nvSpPr>
          <p:spPr>
            <a:xfrm>
              <a:off x="3597188" y="2762070"/>
              <a:ext cx="4997587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prstClr val="white"/>
                  </a:solidFill>
                </a:rPr>
                <a:t>СПАСИБО </a:t>
              </a:r>
            </a:p>
            <a:p>
              <a:pPr algn="ctr"/>
              <a:r>
                <a:rPr lang="ru-RU" sz="3600" dirty="0">
                  <a:solidFill>
                    <a:prstClr val="white"/>
                  </a:solidFill>
                </a:rPr>
                <a:t>ЗА ВАШЕ ВНИМАНИЕ</a:t>
              </a:r>
            </a:p>
            <a:p>
              <a:pPr algn="ctr"/>
              <a:endParaRPr lang="ru-RU" sz="3600" b="1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5119833" y="4181417"/>
              <a:ext cx="1943100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53332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255713"/>
            <a:ext cx="4530725" cy="47212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5843090" y="1255712"/>
            <a:ext cx="5825746" cy="47212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23900" y="179910"/>
            <a:ext cx="7632083" cy="635000"/>
          </a:xfrm>
          <a:prstGeom prst="rect">
            <a:avLst/>
          </a:prstGeom>
        </p:spPr>
        <p:txBody>
          <a:bodyPr lIns="0" anchor="ctr"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Slide TITLE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3900" y="916356"/>
            <a:ext cx="1269242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599272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9600" y="1255713"/>
            <a:ext cx="5233490" cy="47212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7337945" y="990919"/>
            <a:ext cx="4517408" cy="487616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91653" y="0"/>
            <a:ext cx="126000" cy="6858000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609600" y="6311900"/>
            <a:ext cx="11582400" cy="158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rot="5400000">
            <a:off x="10258175" y="6595008"/>
            <a:ext cx="365125" cy="2116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9383741" y="6432420"/>
            <a:ext cx="967317" cy="3584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fld id="{8ADA4F10-5238-444A-94EC-5A3FB7719EF6}" type="slidenum">
              <a:rPr lang="fr-FR" sz="1000" smtClean="0">
                <a:solidFill>
                  <a:srgbClr val="898989"/>
                </a:solidFill>
              </a:rPr>
              <a:pPr algn="r"/>
              <a:t>‹#›</a:t>
            </a:fld>
            <a:endParaRPr lang="fr-FR" sz="1000">
              <a:solidFill>
                <a:srgbClr val="898989"/>
              </a:solidFill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651608" y="179910"/>
            <a:ext cx="7632083" cy="635000"/>
          </a:xfrm>
          <a:prstGeom prst="rect">
            <a:avLst/>
          </a:prstGeom>
        </p:spPr>
        <p:txBody>
          <a:bodyPr lIns="0" anchor="ctr"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Slide TITLE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1608" y="916356"/>
            <a:ext cx="1269242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90421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91653" y="0"/>
            <a:ext cx="126000" cy="6858000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609600" y="6311900"/>
            <a:ext cx="11582400" cy="158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rot="5400000">
            <a:off x="10258175" y="6595008"/>
            <a:ext cx="365125" cy="2116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9383741" y="6432420"/>
            <a:ext cx="967317" cy="3584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fld id="{8ADA4F10-5238-444A-94EC-5A3FB7719EF6}" type="slidenum">
              <a:rPr lang="fr-FR" sz="1000" smtClean="0">
                <a:solidFill>
                  <a:srgbClr val="898989"/>
                </a:solidFill>
              </a:rPr>
              <a:pPr algn="r"/>
              <a:t>‹#›</a:t>
            </a:fld>
            <a:endParaRPr lang="fr-FR" sz="1000">
              <a:solidFill>
                <a:srgbClr val="898989"/>
              </a:solidFill>
            </a:endParaRPr>
          </a:p>
        </p:txBody>
      </p:sp>
      <p:sp>
        <p:nvSpPr>
          <p:cNvPr id="18" name="Titre 1"/>
          <p:cNvSpPr>
            <a:spLocks noGrp="1"/>
          </p:cNvSpPr>
          <p:nvPr>
            <p:ph type="title" hasCustomPrompt="1"/>
          </p:nvPr>
        </p:nvSpPr>
        <p:spPr>
          <a:xfrm>
            <a:off x="693179" y="179910"/>
            <a:ext cx="7632083" cy="635000"/>
          </a:xfrm>
          <a:prstGeom prst="rect">
            <a:avLst/>
          </a:prstGeom>
        </p:spPr>
        <p:txBody>
          <a:bodyPr lIns="0" anchor="ctr"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Slide TITLE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3179" y="916356"/>
            <a:ext cx="1269242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78908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255714"/>
            <a:ext cx="11068761" cy="161031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600076" y="3184797"/>
            <a:ext cx="2893751" cy="279214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3862316" y="3184797"/>
            <a:ext cx="4558353" cy="279214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8752340" y="3184797"/>
            <a:ext cx="2893751" cy="279214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10042" y="179910"/>
            <a:ext cx="7632083" cy="635000"/>
          </a:xfrm>
          <a:prstGeom prst="rect">
            <a:avLst/>
          </a:prstGeom>
        </p:spPr>
        <p:txBody>
          <a:bodyPr lIns="0" anchor="ctr"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Slide TITLE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0042" y="916356"/>
            <a:ext cx="1269242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63674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949344" cy="1695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15328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rc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3601805" y="2525965"/>
            <a:ext cx="4997587" cy="1754326"/>
            <a:chOff x="3597188" y="2762070"/>
            <a:chExt cx="4997587" cy="1754326"/>
          </a:xfrm>
        </p:grpSpPr>
        <p:sp>
          <p:nvSpPr>
            <p:cNvPr id="3" name="ZoneTexte 2"/>
            <p:cNvSpPr txBox="1"/>
            <p:nvPr userDrawn="1"/>
          </p:nvSpPr>
          <p:spPr>
            <a:xfrm>
              <a:off x="3597188" y="2762070"/>
              <a:ext cx="4997587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</a:rPr>
                <a:t>СПАСИБО</a:t>
              </a:r>
              <a:r>
                <a:rPr lang="ru-RU" sz="3600" b="1" baseline="0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ru-RU" sz="3600" b="0" baseline="0" dirty="0">
                  <a:solidFill>
                    <a:schemeClr val="bg1"/>
                  </a:solidFill>
                </a:rPr>
                <a:t>ЗА ВАШЕ ВНИМАНИЕ</a:t>
              </a:r>
            </a:p>
            <a:p>
              <a:pPr algn="ctr"/>
              <a:endParaRPr lang="ru-RU" sz="3600" b="1" baseline="0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5119833" y="4181417"/>
              <a:ext cx="1943100" cy="7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0934864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B3CF-F440-4325-9225-8586BA637E95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DF2-B19A-4E42-94C5-E1781EABE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9081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91653" y="0"/>
            <a:ext cx="126000" cy="6858000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609600" y="6311900"/>
            <a:ext cx="11582400" cy="158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10258175" y="6595008"/>
            <a:ext cx="365125" cy="2116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9383741" y="6432420"/>
            <a:ext cx="967317" cy="3584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fld id="{8ADA4F10-5238-444A-94EC-5A3FB7719EF6}" type="slidenum">
              <a:rPr lang="fr-FR" sz="1000" smtClean="0">
                <a:solidFill>
                  <a:srgbClr val="757575"/>
                </a:solidFill>
              </a:rPr>
              <a:pPr algn="r"/>
              <a:t>‹#›</a:t>
            </a:fld>
            <a:endParaRPr lang="fr-FR" sz="1000" dirty="0">
              <a:solidFill>
                <a:srgbClr val="757575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0963" y="6375400"/>
            <a:ext cx="4397165" cy="360068"/>
          </a:xfrm>
          <a:prstGeom prst="rect">
            <a:avLst/>
          </a:prstGeom>
          <a:noFill/>
        </p:spPr>
        <p:txBody>
          <a:bodyPr wrap="none" lIns="0" rtlCol="0" anchor="ctr" anchorCtr="0">
            <a:noAutofit/>
          </a:bodyPr>
          <a:lstStyle/>
          <a:p>
            <a:r>
              <a:rPr lang="ru-RU" sz="1200" noProof="0" dirty="0">
                <a:solidFill>
                  <a:srgbClr val="757575"/>
                </a:solidFill>
              </a:rPr>
              <a:t>Развитие культуры безопасности в АО «ПФС» </a:t>
            </a:r>
            <a:r>
              <a:rPr lang="en-US" sz="1200" noProof="0" dirty="0">
                <a:solidFill>
                  <a:srgbClr val="757575"/>
                </a:solidFill>
              </a:rPr>
              <a:t>–</a:t>
            </a:r>
            <a:r>
              <a:rPr lang="ru-RU" sz="1200" noProof="0" dirty="0">
                <a:solidFill>
                  <a:srgbClr val="757575"/>
                </a:solidFill>
              </a:rPr>
              <a:t> 21.12.</a:t>
            </a:r>
            <a:r>
              <a:rPr lang="en-US" sz="1200" noProof="0" dirty="0">
                <a:solidFill>
                  <a:srgbClr val="757575"/>
                </a:solidFill>
              </a:rPr>
              <a:t>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133581-0696-4B88-A4E7-2130782F40AE}"/>
              </a:ext>
            </a:extLst>
          </p:cNvPr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741" y="46959"/>
            <a:ext cx="2582488" cy="499281"/>
          </a:xfrm>
          <a:prstGeom prst="round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9" r:id="rId2"/>
    <p:sldLayoutId id="2147483731" r:id="rId3"/>
    <p:sldLayoutId id="2147483727" r:id="rId4"/>
    <p:sldLayoutId id="2147483730" r:id="rId5"/>
    <p:sldLayoutId id="2147483728" r:id="rId6"/>
    <p:sldLayoutId id="2147483709" r:id="rId7"/>
    <p:sldLayoutId id="2147483729" r:id="rId8"/>
  </p:sldLayoutIdLst>
  <p:hf hdr="0" dt="0"/>
  <p:txStyles>
    <p:titleStyle>
      <a:lvl1pPr algn="l" defTabSz="457204" rtl="0" fontAlgn="base">
        <a:spcBef>
          <a:spcPct val="0"/>
        </a:spcBef>
        <a:spcAft>
          <a:spcPct val="0"/>
        </a:spcAft>
        <a:defRPr sz="2400" b="1" kern="1200" cap="all">
          <a:solidFill>
            <a:srgbClr val="004494"/>
          </a:solidFill>
          <a:latin typeface="+mj-lt"/>
          <a:ea typeface="+mj-ea"/>
          <a:cs typeface="Arial"/>
        </a:defRPr>
      </a:lvl1pPr>
      <a:lvl2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4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7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11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15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5752" indent="-285752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9" indent="-180976" algn="l" defTabSz="533405" rtl="0" fontAlgn="base">
        <a:spcBef>
          <a:spcPts val="300"/>
        </a:spcBef>
        <a:spcAft>
          <a:spcPts val="300"/>
        </a:spcAft>
        <a:buClr>
          <a:srgbClr val="004494"/>
        </a:buClr>
        <a:buFont typeface="Lucida Grande"/>
        <a:buChar char="-"/>
        <a:defRPr kern="1200">
          <a:solidFill>
            <a:schemeClr val="tx1"/>
          </a:solidFill>
          <a:latin typeface="+mn-lt"/>
          <a:ea typeface="+mn-ea"/>
          <a:cs typeface="Arial"/>
        </a:defRPr>
      </a:lvl2pPr>
      <a:lvl3pPr marL="806456" indent="-180976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9509" indent="-179390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258898" indent="-180976" algn="l" defTabSz="352428" rtl="0" fontAlgn="base">
        <a:spcBef>
          <a:spcPts val="300"/>
        </a:spcBef>
        <a:spcAft>
          <a:spcPts val="300"/>
        </a:spcAft>
        <a:buClr>
          <a:srgbClr val="133C75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350010" indent="0" algn="l" defTabSz="457204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25600" indent="0" algn="l" defTabSz="457204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9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32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5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9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3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6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42">
          <p15:clr>
            <a:srgbClr val="F26B43"/>
          </p15:clr>
        </p15:guide>
        <p15:guide id="3" pos="728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2B3CF-F440-4325-9225-8586BA637E95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2BDF2-B19A-4E42-94C5-E1781EABEE9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9C133581-0696-4B88-A4E7-2130782F40AE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741" y="46959"/>
            <a:ext cx="2582488" cy="499281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140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91653" y="0"/>
            <a:ext cx="126000" cy="6858000"/>
          </a:xfrm>
          <a:prstGeom prst="rect">
            <a:avLst/>
          </a:prstGeom>
          <a:solidFill>
            <a:srgbClr val="004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609600" y="6311900"/>
            <a:ext cx="11582400" cy="158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10258175" y="6595008"/>
            <a:ext cx="365125" cy="2116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9383741" y="6432420"/>
            <a:ext cx="967317" cy="3584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fld id="{8ADA4F10-5238-444A-94EC-5A3FB7719EF6}" type="slidenum">
              <a:rPr lang="fr-FR" sz="1000" smtClean="0">
                <a:solidFill>
                  <a:srgbClr val="757575"/>
                </a:solidFill>
              </a:rPr>
              <a:pPr algn="r"/>
              <a:t>‹#›</a:t>
            </a:fld>
            <a:endParaRPr lang="fr-FR" sz="1000" dirty="0">
              <a:solidFill>
                <a:srgbClr val="757575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0963" y="6375400"/>
            <a:ext cx="4397165" cy="360068"/>
          </a:xfrm>
          <a:prstGeom prst="rect">
            <a:avLst/>
          </a:prstGeom>
          <a:noFill/>
        </p:spPr>
        <p:txBody>
          <a:bodyPr wrap="none" lIns="0" rtlCol="0" anchor="ctr" anchorCtr="0">
            <a:noAutofit/>
          </a:bodyPr>
          <a:lstStyle/>
          <a:p>
            <a:r>
              <a:rPr lang="ru-RU" sz="1200" dirty="0">
                <a:solidFill>
                  <a:srgbClr val="757575"/>
                </a:solidFill>
              </a:rPr>
              <a:t>Развитие культуры безопасности в АО «ПРОМФИНСТРОЙ» </a:t>
            </a:r>
            <a:r>
              <a:rPr lang="en-US" sz="1200" dirty="0">
                <a:solidFill>
                  <a:srgbClr val="757575"/>
                </a:solidFill>
              </a:rPr>
              <a:t>–</a:t>
            </a:r>
            <a:r>
              <a:rPr lang="ru-RU" sz="1200" dirty="0">
                <a:solidFill>
                  <a:srgbClr val="757575"/>
                </a:solidFill>
              </a:rPr>
              <a:t> 21.12.</a:t>
            </a:r>
            <a:r>
              <a:rPr lang="en-US" sz="1200" dirty="0">
                <a:solidFill>
                  <a:srgbClr val="757575"/>
                </a:solidFill>
              </a:rPr>
              <a:t>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133581-0696-4B88-A4E7-2130782F40AE}"/>
              </a:ext>
            </a:extLst>
          </p:cNvPr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741" y="46959"/>
            <a:ext cx="2582488" cy="499281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</p:sldLayoutIdLst>
  <p:hf hdr="0" dt="0"/>
  <p:txStyles>
    <p:titleStyle>
      <a:lvl1pPr algn="l" defTabSz="457204" rtl="0" fontAlgn="base">
        <a:spcBef>
          <a:spcPct val="0"/>
        </a:spcBef>
        <a:spcAft>
          <a:spcPct val="0"/>
        </a:spcAft>
        <a:defRPr sz="2400" b="1" kern="1200" cap="all">
          <a:solidFill>
            <a:srgbClr val="004494"/>
          </a:solidFill>
          <a:latin typeface="+mj-lt"/>
          <a:ea typeface="+mj-ea"/>
          <a:cs typeface="Arial"/>
        </a:defRPr>
      </a:lvl1pPr>
      <a:lvl2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4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7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11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15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5752" indent="-285752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9" indent="-180976" algn="l" defTabSz="533405" rtl="0" fontAlgn="base">
        <a:spcBef>
          <a:spcPts val="300"/>
        </a:spcBef>
        <a:spcAft>
          <a:spcPts val="300"/>
        </a:spcAft>
        <a:buClr>
          <a:srgbClr val="004494"/>
        </a:buClr>
        <a:buFont typeface="Lucida Grande"/>
        <a:buChar char="-"/>
        <a:defRPr kern="1200">
          <a:solidFill>
            <a:schemeClr val="tx1"/>
          </a:solidFill>
          <a:latin typeface="+mn-lt"/>
          <a:ea typeface="+mn-ea"/>
          <a:cs typeface="Arial"/>
        </a:defRPr>
      </a:lvl2pPr>
      <a:lvl3pPr marL="806456" indent="-180976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9509" indent="-179390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258898" indent="-180976" algn="l" defTabSz="352428" rtl="0" fontAlgn="base">
        <a:spcBef>
          <a:spcPts val="300"/>
        </a:spcBef>
        <a:spcAft>
          <a:spcPts val="300"/>
        </a:spcAft>
        <a:buClr>
          <a:srgbClr val="133C75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350010" indent="0" algn="l" defTabSz="457204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25600" indent="0" algn="l" defTabSz="457204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9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32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5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9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3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6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42">
          <p15:clr>
            <a:srgbClr val="F26B43"/>
          </p15:clr>
        </p15:guide>
        <p15:guide id="3" pos="72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6.xml"/><Relationship Id="rId7" Type="http://schemas.openxmlformats.org/officeDocument/2006/relationships/image" Target="../media/image5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8.xml"/><Relationship Id="rId7" Type="http://schemas.openxmlformats.org/officeDocument/2006/relationships/oleObject" Target="../embeddings/oleObject4.bin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.xml"/><Relationship Id="rId7" Type="http://schemas.openxmlformats.org/officeDocument/2006/relationships/image" Target="../media/image5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tags" Target="../tags/tag4.xml"/><Relationship Id="rId7" Type="http://schemas.openxmlformats.org/officeDocument/2006/relationships/image" Target="../media/image5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1"/>
          <p:cNvSpPr>
            <a:spLocks noGrp="1"/>
          </p:cNvSpPr>
          <p:nvPr>
            <p:ph type="title"/>
          </p:nvPr>
        </p:nvSpPr>
        <p:spPr>
          <a:xfrm>
            <a:off x="389106" y="1890489"/>
            <a:ext cx="11530520" cy="3158407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Развитие культуры безопасности в 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АО «ПРОМФИНСТРОЙ»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Текущие изменения с учетом требований 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АО «ГАЗПРОМНЕФТЬ МНПЗ»</a:t>
            </a:r>
            <a:endParaRPr lang="en-GB" b="0" dirty="0"/>
          </a:p>
        </p:txBody>
      </p:sp>
      <p:sp>
        <p:nvSpPr>
          <p:cNvPr id="7" name="Titre 21"/>
          <p:cNvSpPr txBox="1">
            <a:spLocks/>
          </p:cNvSpPr>
          <p:nvPr/>
        </p:nvSpPr>
        <p:spPr>
          <a:xfrm>
            <a:off x="8098681" y="5760093"/>
            <a:ext cx="4005362" cy="975745"/>
          </a:xfrm>
          <a:prstGeom prst="rect">
            <a:avLst/>
          </a:prstGeom>
        </p:spPr>
        <p:txBody>
          <a:bodyPr anchor="ctr"/>
          <a:lstStyle>
            <a:lvl1pPr algn="ctr" defTabSz="457204" rtl="0" fontAlgn="base">
              <a:spcBef>
                <a:spcPct val="0"/>
              </a:spcBef>
              <a:spcAft>
                <a:spcPct val="0"/>
              </a:spcAft>
              <a:defRPr sz="4400" b="1" kern="1200" cap="none">
                <a:solidFill>
                  <a:schemeClr val="bg1"/>
                </a:solidFill>
                <a:latin typeface="+mj-lt"/>
                <a:ea typeface="+mj-ea"/>
                <a:cs typeface="Arial"/>
              </a:defRPr>
            </a:lvl1pPr>
            <a:lvl2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4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7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11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15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800" dirty="0"/>
              <a:t>21.12.</a:t>
            </a:r>
            <a:r>
              <a:rPr lang="en-US" sz="2800" dirty="0"/>
              <a:t>2022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97166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white"/>
              </a:solidFill>
              <a:latin typeface="DINPro-Regular"/>
              <a:sym typeface="DINPro-Regular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1524000" y="5562601"/>
            <a:ext cx="3924300" cy="18097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>   </a:t>
            </a: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049456" y="6188075"/>
            <a:ext cx="1142543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9049" y="655019"/>
            <a:ext cx="10956717" cy="1016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solidFill>
                  <a:srgbClr val="1976D2"/>
                </a:solidFill>
              </a:rPr>
              <a:t>3. Внедрение и  реализация программы                 «Каркас Безопасности» </a:t>
            </a:r>
          </a:p>
          <a:p>
            <a:pPr algn="l"/>
            <a:endParaRPr lang="ru-RU" sz="3600" dirty="0">
              <a:solidFill>
                <a:srgbClr val="1976D2"/>
              </a:solidFill>
            </a:endParaRPr>
          </a:p>
          <a:p>
            <a:r>
              <a:rPr lang="ru-RU" sz="2400" u="sng" dirty="0">
                <a:solidFill>
                  <a:srgbClr val="1976D2"/>
                </a:solidFill>
              </a:rPr>
              <a:t>В рамках реализации программы разработаны и выполнены мероприятия</a:t>
            </a:r>
            <a:endParaRPr lang="ru-RU" sz="2000" u="sng" dirty="0">
              <a:solidFill>
                <a:srgbClr val="1976D2"/>
              </a:solidFill>
            </a:endParaRPr>
          </a:p>
        </p:txBody>
      </p:sp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19" y="2391195"/>
            <a:ext cx="11417610" cy="307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57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21"/>
    </mc:Choice>
    <mc:Fallback xmlns="">
      <p:transition spd="slow" advTm="1812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1"/>
          <a:stretch/>
        </p:blipFill>
        <p:spPr bwMode="auto">
          <a:xfrm>
            <a:off x="1091496" y="609017"/>
            <a:ext cx="9377211" cy="60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white"/>
              </a:solidFill>
              <a:latin typeface="DINPro-Regular"/>
              <a:sym typeface="DINPro-Regular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1524000" y="5562601"/>
            <a:ext cx="3924300" cy="18097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>   </a:t>
            </a: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049456" y="6188075"/>
            <a:ext cx="1142543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21"/>
    </mc:Choice>
    <mc:Fallback xmlns="">
      <p:transition spd="slow" advTm="1812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087" y="169917"/>
            <a:ext cx="8564879" cy="53991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1976D2"/>
                </a:solidFill>
              </a:rPr>
              <a:t>Обучение навыкам оказания первой медицинской помощи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6721" y="1063290"/>
            <a:ext cx="4485248" cy="4871817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Обеспечены  «Требования паспорта КАРКАСА БЕЗОПАСНОСТИ по охране здоровья  и части наличия  более 10% от штатной численности работников, обученных в соответствии с программой подготовки Медицинских помощников оказанию первой помощи, проведению базовой сердечно-легочной реанимации, автоматической наружной дефибрилляции и способах стабилизировать пострадавшего до прибытия профессиональных медицинских работников, с получением протокола и удостоверении о пройденном обучении. </a:t>
            </a:r>
          </a:p>
          <a:p>
            <a:pPr algn="just"/>
            <a:endParaRPr lang="ru-RU" sz="1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F6E7A1-4723-4027-B935-1A1AED47C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439" y="967154"/>
            <a:ext cx="6699533" cy="542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82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3923" y="477116"/>
            <a:ext cx="4403261" cy="269470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000" dirty="0"/>
              <a:t>АО «ПРОМФИНСТРОЙ» заключил договор на оказание услуг с двумя организациями: «Российский Красный Крест» и </a:t>
            </a:r>
          </a:p>
          <a:p>
            <a:pPr algn="just"/>
            <a:r>
              <a:rPr lang="ru-RU" sz="2000" dirty="0"/>
              <a:t>АНО ДПО «Институт «ПРОФИКЛАСС». </a:t>
            </a:r>
          </a:p>
          <a:p>
            <a:pPr algn="just"/>
            <a:r>
              <a:rPr lang="ru-RU" sz="2000" dirty="0"/>
              <a:t>Обучение проходило в два потока. </a:t>
            </a:r>
          </a:p>
          <a:p>
            <a:pPr algn="just"/>
            <a:r>
              <a:rPr lang="ru-RU" sz="2000" dirty="0"/>
              <a:t>1-й поток проходил с 15.08.22-30.08.22г.</a:t>
            </a:r>
          </a:p>
          <a:p>
            <a:pPr algn="just"/>
            <a:r>
              <a:rPr lang="ru-RU" sz="2000" dirty="0"/>
              <a:t>2-й поток проходил 03.11.2022г.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/>
              <a:t>Всего было обучено: </a:t>
            </a:r>
            <a:r>
              <a:rPr lang="ru-RU" sz="2800" b="1" dirty="0"/>
              <a:t>118 чел</a:t>
            </a:r>
            <a:r>
              <a:rPr lang="ru-RU" sz="2000" b="1" dirty="0"/>
              <a:t>. 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DF2-B19A-4E42-94C5-E1781EABEE9B}" type="slidenum">
              <a:rPr lang="ru-RU" smtClean="0"/>
              <a:t>13</a:t>
            </a:fld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1C7A9AF-3AF1-45E8-9288-5337A69C1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20" y="477116"/>
            <a:ext cx="7202066" cy="58379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2AF1C13-5DA9-425A-AD0D-159557840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22" y="3300416"/>
            <a:ext cx="3887308" cy="323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09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59855EA-DB82-4839-AEA2-CEAA657BA4DC}"/>
              </a:ext>
            </a:extLst>
          </p:cNvPr>
          <p:cNvSpPr txBox="1">
            <a:spLocks/>
          </p:cNvSpPr>
          <p:nvPr/>
        </p:nvSpPr>
        <p:spPr>
          <a:xfrm>
            <a:off x="891929" y="584808"/>
            <a:ext cx="10093571" cy="635000"/>
          </a:xfrm>
          <a:prstGeom prst="rect">
            <a:avLst/>
          </a:prstGeom>
        </p:spPr>
        <p:txBody>
          <a:bodyPr lIns="0" anchor="ctr"/>
          <a:lstStyle>
            <a:lvl1pPr algn="l" defTabSz="457204" rtl="0" fontAlgn="base">
              <a:spcBef>
                <a:spcPct val="0"/>
              </a:spcBef>
              <a:spcAft>
                <a:spcPct val="0"/>
              </a:spcAft>
              <a:defRPr sz="2400" b="1" kern="1200" cap="all">
                <a:solidFill>
                  <a:schemeClr val="accent4"/>
                </a:solidFill>
                <a:latin typeface="+mj-lt"/>
                <a:ea typeface="+mj-ea"/>
                <a:cs typeface="Arial"/>
              </a:defRPr>
            </a:lvl1pPr>
            <a:lvl2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4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7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11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15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3600" b="0" cap="none" dirty="0">
                <a:solidFill>
                  <a:srgbClr val="1976D2"/>
                </a:solidFill>
              </a:rPr>
              <a:t>Направления развития культуры безопасности</a:t>
            </a:r>
            <a:endParaRPr lang="ru-RU" sz="3600" b="0" cap="none" dirty="0">
              <a:solidFill>
                <a:srgbClr val="1976D2"/>
              </a:solidFill>
              <a:latin typeface="Russo One" panose="02000503050000020004" pitchFamily="2" charset="0"/>
            </a:endParaRPr>
          </a:p>
        </p:txBody>
      </p:sp>
      <p:sp>
        <p:nvSpPr>
          <p:cNvPr id="13" name="Объект 1">
            <a:extLst>
              <a:ext uri="{FF2B5EF4-FFF2-40B4-BE49-F238E27FC236}">
                <a16:creationId xmlns:a16="http://schemas.microsoft.com/office/drawing/2014/main" id="{AA3B2050-4F22-4EAA-9185-778DD7B905C6}"/>
              </a:ext>
            </a:extLst>
          </p:cNvPr>
          <p:cNvSpPr txBox="1">
            <a:spLocks/>
          </p:cNvSpPr>
          <p:nvPr/>
        </p:nvSpPr>
        <p:spPr>
          <a:xfrm>
            <a:off x="663574" y="1344613"/>
            <a:ext cx="10906126" cy="5360987"/>
          </a:xfrm>
          <a:prstGeom prst="rect">
            <a:avLst/>
          </a:prstGeom>
        </p:spPr>
        <p:txBody>
          <a:bodyPr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rgbClr val="004494"/>
              </a:buClr>
              <a:buSzPct val="120000"/>
              <a:buFont typeface="Lucida Grande"/>
              <a:buChar char="●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rgbClr val="004494"/>
              </a:buClr>
              <a:buFont typeface="Lucida Grande"/>
              <a:buChar char="-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rgbClr val="004494"/>
              </a:buClr>
              <a:buSzPct val="100000"/>
              <a:buFont typeface="Lucida Grande"/>
              <a:buChar char="•"/>
              <a:defRPr sz="1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rgbClr val="004494"/>
              </a:buClr>
              <a:buSzPct val="80000"/>
              <a:buFont typeface="Lucida Grande"/>
              <a:buChar char="-"/>
              <a:defRPr sz="1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4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4494"/>
              </a:buClr>
              <a:buSzPct val="120000"/>
              <a:buFont typeface="Lucida Grande"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ea typeface="+mn-ea"/>
                <a:cs typeface="Arial"/>
              </a:rPr>
              <a:t>Развитие Культуры Безопасного Производства — непрерывный процесс, так как важно не только достигнуть высоких показателей, но и закрепить успех.</a:t>
            </a:r>
          </a:p>
          <a:p>
            <a:pPr marL="285752" marR="0" lvl="0" indent="-285752" algn="l" defTabSz="457204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4494"/>
              </a:buClr>
              <a:buSzPct val="120000"/>
              <a:buFont typeface="Lucida Grande"/>
              <a:buChar char="●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ea typeface="+mn-ea"/>
                <a:cs typeface="Arial"/>
              </a:rPr>
              <a:t>Развитие лидерства в вопросах безопасности. Активное вовлечение руководителей и специалистов всех подразделений в решение вопросов ОТ, ПБ и ООС;</a:t>
            </a:r>
          </a:p>
          <a:p>
            <a:pPr marL="285752" marR="0" lvl="0" indent="-285752" algn="l" defTabSz="457204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4494"/>
              </a:buClr>
              <a:buSzPct val="120000"/>
              <a:buFont typeface="Lucida Grande"/>
              <a:buChar char="●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ea typeface="+mn-ea"/>
                <a:cs typeface="Arial"/>
              </a:rPr>
              <a:t>Наставничество в вопросах безопасности;</a:t>
            </a:r>
          </a:p>
          <a:p>
            <a:pPr marL="285752" marR="0" lvl="0" indent="-285752" algn="l" defTabSz="457204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4494"/>
              </a:buClr>
              <a:buSzPct val="120000"/>
              <a:buFont typeface="Lucida Grande"/>
              <a:buChar char="●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ea typeface="+mn-ea"/>
                <a:cs typeface="Arial"/>
              </a:rPr>
              <a:t>Проведение специализированного обучения/ семинаров для развития навыков в вопросах ОТ, ПБ и ООС;</a:t>
            </a:r>
          </a:p>
          <a:p>
            <a:pPr marL="285752" marR="0" lvl="0" indent="-285752" algn="l" defTabSz="457204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4494"/>
              </a:buClr>
              <a:buSzPct val="120000"/>
              <a:buFont typeface="Lucida Grande"/>
              <a:buChar char="●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ea typeface="+mn-ea"/>
                <a:cs typeface="Arial"/>
              </a:rPr>
              <a:t>Развитие мотивации и поощрения за активное участи в повышении уровня культуры безопасности;</a:t>
            </a:r>
          </a:p>
          <a:p>
            <a:pPr marL="285752" marR="0" lvl="0" indent="-285752" algn="l" defTabSz="457204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4494"/>
              </a:buClr>
              <a:buSzPct val="120000"/>
              <a:buFont typeface="Lucida Grande"/>
              <a:buChar char="●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srgbClr val="707173">
                    <a:lumMod val="50000"/>
                  </a:srgbClr>
                </a:solidFill>
                <a:effectLst/>
                <a:uLnTx/>
                <a:uFillTx/>
                <a:ea typeface="+mn-ea"/>
                <a:cs typeface="Arial"/>
              </a:rPr>
              <a:t>Повышение уровня обмена коммуникации между сотрудниками, путем проведения комитетов по ОТ, ПБ и ООС.</a:t>
            </a:r>
          </a:p>
        </p:txBody>
      </p:sp>
    </p:spTree>
    <p:extLst>
      <p:ext uri="{BB962C8B-B14F-4D97-AF65-F5344CB8AC3E}">
        <p14:creationId xmlns:p14="http://schemas.microsoft.com/office/powerpoint/2010/main" val="1833896942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59855EA-DB82-4839-AEA2-CEAA657BA4DC}"/>
              </a:ext>
            </a:extLst>
          </p:cNvPr>
          <p:cNvSpPr txBox="1">
            <a:spLocks/>
          </p:cNvSpPr>
          <p:nvPr/>
        </p:nvSpPr>
        <p:spPr>
          <a:xfrm>
            <a:off x="891929" y="584808"/>
            <a:ext cx="9552355" cy="635000"/>
          </a:xfrm>
          <a:prstGeom prst="rect">
            <a:avLst/>
          </a:prstGeom>
        </p:spPr>
        <p:txBody>
          <a:bodyPr lIns="0" anchor="ctr"/>
          <a:lstStyle>
            <a:lvl1pPr algn="l" defTabSz="457204" rtl="0" fontAlgn="base">
              <a:spcBef>
                <a:spcPct val="0"/>
              </a:spcBef>
              <a:spcAft>
                <a:spcPct val="0"/>
              </a:spcAft>
              <a:defRPr sz="2400" b="1" kern="1200" cap="all">
                <a:solidFill>
                  <a:schemeClr val="accent4"/>
                </a:solidFill>
                <a:latin typeface="+mj-lt"/>
                <a:ea typeface="+mj-ea"/>
                <a:cs typeface="Arial"/>
              </a:defRPr>
            </a:lvl1pPr>
            <a:lvl2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4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7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11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15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sz="3600" b="0" cap="none" dirty="0">
              <a:solidFill>
                <a:srgbClr val="1976D2"/>
              </a:solidFill>
              <a:latin typeface="Russo One" panose="02000503050000020004" pitchFamily="2" charset="0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4C09A34-16A3-4ACD-B9F8-A3E39E80C112}"/>
              </a:ext>
            </a:extLst>
          </p:cNvPr>
          <p:cNvSpPr/>
          <p:nvPr/>
        </p:nvSpPr>
        <p:spPr>
          <a:xfrm>
            <a:off x="1107830" y="4103539"/>
            <a:ext cx="9120554" cy="2287004"/>
          </a:xfrm>
          <a:prstGeom prst="rect">
            <a:avLst/>
          </a:prstGeom>
          <a:noFill/>
          <a:ln>
            <a:solidFill>
              <a:srgbClr val="3AAFC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endParaRPr lang="fr-FR" sz="2000" b="1" dirty="0">
              <a:solidFill>
                <a:schemeClr val="tx1"/>
              </a:solidFill>
            </a:endParaRP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</a:rPr>
              <a:t> Требования по заходу персонала на объекты заказчика</a:t>
            </a:r>
            <a:endParaRPr lang="en-US" sz="2000" b="1" dirty="0">
              <a:solidFill>
                <a:schemeClr val="tx1"/>
              </a:solidFill>
            </a:endParaRPr>
          </a:p>
          <a:p>
            <a:pPr marL="1085850" lvl="2" indent="-1714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Тесты на когнитивные способности, РПО. Выборочные тесты на инструктажах.</a:t>
            </a:r>
          </a:p>
          <a:p>
            <a:pPr marL="1085850" lvl="2" indent="-1714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 Мед комиссии только в аккредитованных центрах.</a:t>
            </a:r>
          </a:p>
          <a:p>
            <a:pPr marL="1085850" lvl="2" indent="-1714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 Длительность обработки информации со стороны Заказчика. </a:t>
            </a:r>
          </a:p>
          <a:p>
            <a:pPr marL="1085850" lvl="2" indent="-1714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 Адаптация персонала Компании к специфичным требованиям конкретной площадки.</a:t>
            </a:r>
          </a:p>
          <a:p>
            <a:pPr marL="1085850" lvl="2" indent="-171450">
              <a:buFont typeface="Wingdings" panose="05000000000000000000" pitchFamily="2" charset="2"/>
              <a:buChar char="Ø"/>
            </a:pPr>
            <a:endParaRPr lang="fr-FR" b="1" i="1" u="sng" dirty="0">
              <a:solidFill>
                <a:schemeClr val="tx1"/>
              </a:solidFill>
            </a:endParaRPr>
          </a:p>
        </p:txBody>
      </p:sp>
      <p:sp>
        <p:nvSpPr>
          <p:cNvPr id="9" name="Rectangle 43">
            <a:extLst>
              <a:ext uri="{FF2B5EF4-FFF2-40B4-BE49-F238E27FC236}">
                <a16:creationId xmlns:a16="http://schemas.microsoft.com/office/drawing/2014/main" id="{085F086E-84BE-4FCA-9416-B469D056091A}"/>
              </a:ext>
            </a:extLst>
          </p:cNvPr>
          <p:cNvSpPr/>
          <p:nvPr/>
        </p:nvSpPr>
        <p:spPr>
          <a:xfrm>
            <a:off x="1107828" y="1142999"/>
            <a:ext cx="9120555" cy="2311401"/>
          </a:xfrm>
          <a:prstGeom prst="rect">
            <a:avLst/>
          </a:prstGeom>
          <a:noFill/>
          <a:ln>
            <a:solidFill>
              <a:srgbClr val="3AAFC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Наличие квалифицированных специалистов, как в сфере ОТ, ПБ и ООС, так и в производственных направлениях:</a:t>
            </a:r>
          </a:p>
          <a:p>
            <a:pPr marL="1085850" lvl="2" indent="-17145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Дефицит квалифицированных кадров.</a:t>
            </a:r>
          </a:p>
          <a:p>
            <a:pPr marL="1085850" lvl="2" indent="-1714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Привлечение персонала на пик строительных активностей или узкопрофильных работ.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C3A7392-D76B-4B60-A852-DAE7816FBEBE}"/>
              </a:ext>
            </a:extLst>
          </p:cNvPr>
          <p:cNvSpPr txBox="1">
            <a:spLocks/>
          </p:cNvSpPr>
          <p:nvPr/>
        </p:nvSpPr>
        <p:spPr>
          <a:xfrm>
            <a:off x="621319" y="467457"/>
            <a:ext cx="7789989" cy="635000"/>
          </a:xfrm>
          <a:prstGeom prst="rect">
            <a:avLst/>
          </a:prstGeom>
        </p:spPr>
        <p:txBody>
          <a:bodyPr lIns="0" anchor="ctr"/>
          <a:lstStyle>
            <a:lvl1pPr algn="l" defTabSz="457204" rtl="0" fontAlgn="base">
              <a:spcBef>
                <a:spcPct val="0"/>
              </a:spcBef>
              <a:spcAft>
                <a:spcPct val="0"/>
              </a:spcAft>
              <a:defRPr sz="2400" b="1" kern="1200" cap="all">
                <a:solidFill>
                  <a:schemeClr val="accent4"/>
                </a:solidFill>
                <a:latin typeface="+mj-lt"/>
                <a:ea typeface="+mj-ea"/>
                <a:cs typeface="Arial"/>
              </a:defRPr>
            </a:lvl1pPr>
            <a:lvl2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4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7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11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15" algn="l" defTabSz="457204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3600" b="0" cap="none" dirty="0">
                <a:solidFill>
                  <a:srgbClr val="1976D2"/>
                </a:solidFill>
                <a:latin typeface="Russo One" panose="02000503050000020004" pitchFamily="2" charset="0"/>
              </a:rPr>
              <a:t>Направления требующие внимания</a:t>
            </a:r>
          </a:p>
        </p:txBody>
      </p:sp>
    </p:spTree>
    <p:extLst>
      <p:ext uri="{BB962C8B-B14F-4D97-AF65-F5344CB8AC3E}">
        <p14:creationId xmlns:p14="http://schemas.microsoft.com/office/powerpoint/2010/main" val="1123900352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1"/>
          <p:cNvSpPr>
            <a:spLocks noGrp="1"/>
          </p:cNvSpPr>
          <p:nvPr>
            <p:ph type="title"/>
          </p:nvPr>
        </p:nvSpPr>
        <p:spPr>
          <a:xfrm>
            <a:off x="294968" y="2309761"/>
            <a:ext cx="11493909" cy="2238478"/>
          </a:xfrm>
        </p:spPr>
        <p:txBody>
          <a:bodyPr/>
          <a:lstStyle/>
          <a:p>
            <a:r>
              <a:rPr lang="ru-RU" sz="4800" dirty="0">
                <a:solidFill>
                  <a:srgbClr val="FFC107"/>
                </a:solidFill>
              </a:rPr>
              <a:t>СПАСИБО ЗА ВНИМАНИЕ</a:t>
            </a:r>
            <a:endParaRPr lang="en-GB" sz="4800" dirty="0">
              <a:solidFill>
                <a:srgbClr val="FFC1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984" y="100321"/>
            <a:ext cx="8580767" cy="635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1976D2"/>
                </a:solidFill>
              </a:rPr>
              <a:t>КУЛЬТУРА БЕЗОПАСНОСТИ </a:t>
            </a:r>
            <a:endParaRPr lang="en-US" sz="4000" dirty="0">
              <a:solidFill>
                <a:srgbClr val="1976D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654818-07A0-4AD2-B865-71AD35A7F76A}"/>
              </a:ext>
            </a:extLst>
          </p:cNvPr>
          <p:cNvSpPr txBox="1"/>
          <p:nvPr/>
        </p:nvSpPr>
        <p:spPr>
          <a:xfrm>
            <a:off x="625359" y="3856892"/>
            <a:ext cx="5889612" cy="23698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lvl="0" defTabSz="914400" eaLnBrk="0" hangingPunct="0">
              <a:spcBef>
                <a:spcPts val="0"/>
              </a:spcBef>
              <a:defRPr sz="200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just"/>
            <a:r>
              <a:rPr lang="ru-RU" sz="2800" b="1" dirty="0">
                <a:solidFill>
                  <a:schemeClr val="tx1"/>
                </a:solidFill>
                <a:ea typeface="Segoe UI Black" panose="020B0A02040204020203" pitchFamily="34" charset="0"/>
              </a:rPr>
              <a:t>КУЛЬТУРА БЕЗОПАСНОСТИ </a:t>
            </a:r>
            <a:r>
              <a:rPr lang="ru-RU" sz="2800" b="0" dirty="0">
                <a:solidFill>
                  <a:schemeClr val="tx1"/>
                </a:solidFill>
                <a:ea typeface="Segoe UI Black" panose="020B0A02040204020203" pitchFamily="34" charset="0"/>
              </a:rPr>
              <a:t>- </a:t>
            </a:r>
            <a:r>
              <a:rPr lang="ru-RU" b="0" dirty="0">
                <a:solidFill>
                  <a:schemeClr val="tx1"/>
                </a:solidFill>
                <a:ea typeface="Segoe UI Black" panose="020B0A02040204020203" pitchFamily="34" charset="0"/>
              </a:rPr>
              <a:t> продукт индивидуальных и групповых ценностей, норм, убеждений, восприятий и образцов поведения в отношении к производственной безопасности, которых придерживаются большинство членов организации и которые отличают данную организацию от других. </a:t>
            </a:r>
            <a:endParaRPr lang="ru-RU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987415-EE33-41F0-856C-0AC61C313E40}"/>
              </a:ext>
            </a:extLst>
          </p:cNvPr>
          <p:cNvSpPr txBox="1"/>
          <p:nvPr/>
        </p:nvSpPr>
        <p:spPr>
          <a:xfrm>
            <a:off x="623087" y="1330484"/>
            <a:ext cx="5889612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lvl="0" defTabSz="914400" eaLnBrk="0" hangingPunct="0">
              <a:spcBef>
                <a:spcPts val="0"/>
              </a:spcBef>
              <a:defRPr sz="200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b="0" i="1" dirty="0">
                <a:solidFill>
                  <a:schemeClr val="tx1"/>
                </a:solidFill>
                <a:ea typeface="Segoe UI Black" panose="020B0A02040204020203" pitchFamily="34" charset="0"/>
              </a:rPr>
              <a:t>Понятие "культура безопасности" впервые появилось в 1986 году в процессе анализа причин и последствий Чернобыльской аварии, проведенного Международным агентством по атомной энергии (INSAG). Было признано, что именно ее отсутствие явилось одной из причин трагедии.</a:t>
            </a:r>
            <a:endParaRPr lang="ru-RU" i="1" dirty="0"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7B0BE4-E6F6-4422-9362-5F31E60C1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008" y="1095260"/>
            <a:ext cx="4049486" cy="466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9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A68FCD37-95BA-45CB-8325-91080E2785DB}"/>
              </a:ext>
            </a:extLst>
          </p:cNvPr>
          <p:cNvSpPr txBox="1"/>
          <p:nvPr/>
        </p:nvSpPr>
        <p:spPr>
          <a:xfrm>
            <a:off x="293793" y="368601"/>
            <a:ext cx="1078324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lvl="0" defTabSz="914400" eaLnBrk="0" hangingPunct="0">
              <a:spcBef>
                <a:spcPts val="0"/>
              </a:spcBef>
              <a:defRPr sz="200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rgbClr val="1976D2"/>
                </a:solidFill>
                <a:latin typeface="+mj-lt"/>
                <a:ea typeface="+mj-ea"/>
                <a:cs typeface="+mj-cs"/>
              </a:rPr>
              <a:t>В организации АО «ПРОМФИНСТРОЙ» проведен опрос уровня культуры безопасности:</a:t>
            </a:r>
          </a:p>
        </p:txBody>
      </p:sp>
      <p:sp>
        <p:nvSpPr>
          <p:cNvPr id="26" name="Овал 20">
            <a:extLst>
              <a:ext uri="{FF2B5EF4-FFF2-40B4-BE49-F238E27FC236}">
                <a16:creationId xmlns:a16="http://schemas.microsoft.com/office/drawing/2014/main" id="{E36F4F19-452E-42A8-BA52-F3C6766CAFA3}"/>
              </a:ext>
            </a:extLst>
          </p:cNvPr>
          <p:cNvSpPr/>
          <p:nvPr/>
        </p:nvSpPr>
        <p:spPr>
          <a:xfrm>
            <a:off x="1198410" y="1592221"/>
            <a:ext cx="1286438" cy="1191832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449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28F6DC-F6BB-48F2-B048-50F813F41F31}"/>
              </a:ext>
            </a:extLst>
          </p:cNvPr>
          <p:cNvSpPr txBox="1"/>
          <p:nvPr/>
        </p:nvSpPr>
        <p:spPr>
          <a:xfrm>
            <a:off x="2484847" y="1926527"/>
            <a:ext cx="279087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lvl="0" defTabSz="914400" eaLnBrk="0" hangingPunct="0">
              <a:spcBef>
                <a:spcPts val="0"/>
              </a:spcBef>
              <a:defRPr sz="200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Segoe UI Light" panose="020B0502040204020203" pitchFamily="34" charset="0"/>
              </a:rPr>
              <a:t>Дней опроса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FBC8FC56-DBC7-4070-B7BE-C2553F9124C1}"/>
              </a:ext>
            </a:extLst>
          </p:cNvPr>
          <p:cNvSpPr/>
          <p:nvPr/>
        </p:nvSpPr>
        <p:spPr>
          <a:xfrm>
            <a:off x="6633314" y="1689099"/>
            <a:ext cx="1126386" cy="1094953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449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F93CE6-F851-4C9D-A6CF-76AD28C1C5C5}"/>
              </a:ext>
            </a:extLst>
          </p:cNvPr>
          <p:cNvSpPr txBox="1"/>
          <p:nvPr/>
        </p:nvSpPr>
        <p:spPr>
          <a:xfrm>
            <a:off x="7496750" y="1720366"/>
            <a:ext cx="3702319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lvl="0" defTabSz="914400" eaLnBrk="0" hangingPunct="0">
              <a:spcBef>
                <a:spcPts val="0"/>
              </a:spcBef>
              <a:defRPr sz="200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Segoe UI Light" panose="020B0502040204020203" pitchFamily="34" charset="0"/>
              </a:rPr>
              <a:t>Вопросов в опросном листе</a:t>
            </a:r>
          </a:p>
        </p:txBody>
      </p:sp>
      <p:pic>
        <p:nvPicPr>
          <p:cNvPr id="32" name="Picture 37" descr="Диаграмма ответов в Формах. Вопрос: Ваша позиция/должность в компании?. Количество ответов: 257 ответов.">
            <a:extLst>
              <a:ext uri="{FF2B5EF4-FFF2-40B4-BE49-F238E27FC236}">
                <a16:creationId xmlns:a16="http://schemas.microsoft.com/office/drawing/2014/main" id="{F0549CFA-F492-40A4-BF48-0DA4823E9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5" t="23089" r="4587" b="8045"/>
          <a:stretch/>
        </p:blipFill>
        <p:spPr bwMode="auto">
          <a:xfrm>
            <a:off x="5275727" y="3212138"/>
            <a:ext cx="6072921" cy="343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7" descr="Диаграмма ответов в Формах. Вопрос: Ваша позиция/должность в компании?. Количество ответов: 257 ответов.">
            <a:extLst>
              <a:ext uri="{FF2B5EF4-FFF2-40B4-BE49-F238E27FC236}">
                <a16:creationId xmlns:a16="http://schemas.microsoft.com/office/drawing/2014/main" id="{A72E009C-85BC-41C5-B763-F3BB6F21F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9" t="27750" r="53829" b="9638"/>
          <a:stretch/>
        </p:blipFill>
        <p:spPr bwMode="auto">
          <a:xfrm>
            <a:off x="994607" y="3339498"/>
            <a:ext cx="3456939" cy="349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68FCD37-95BA-45CB-8325-91080E2785DB}"/>
              </a:ext>
            </a:extLst>
          </p:cNvPr>
          <p:cNvSpPr txBox="1"/>
          <p:nvPr/>
        </p:nvSpPr>
        <p:spPr>
          <a:xfrm>
            <a:off x="372660" y="2877833"/>
            <a:ext cx="892666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lvl="0" defTabSz="914400" eaLnBrk="0" hangingPunct="0">
              <a:spcBef>
                <a:spcPts val="0"/>
              </a:spcBef>
              <a:defRPr sz="200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noProof="0" dirty="0">
                <a:latin typeface="Arial"/>
              </a:rPr>
              <a:t>При проведении опроса учитывались мнения :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61" y="179910"/>
            <a:ext cx="8814039" cy="635000"/>
          </a:xfrm>
        </p:spPr>
        <p:txBody>
          <a:bodyPr>
            <a:normAutofit fontScale="90000"/>
          </a:bodyPr>
          <a:lstStyle/>
          <a:p>
            <a:r>
              <a:rPr lang="ru-RU" sz="4200" dirty="0">
                <a:solidFill>
                  <a:srgbClr val="1976D2"/>
                </a:solidFill>
              </a:rPr>
              <a:t>Итоги ОПРОСА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257D67-B12F-4733-A2AA-219C10AE33D9}"/>
              </a:ext>
            </a:extLst>
          </p:cNvPr>
          <p:cNvSpPr txBox="1"/>
          <p:nvPr/>
        </p:nvSpPr>
        <p:spPr>
          <a:xfrm>
            <a:off x="626944" y="1067358"/>
            <a:ext cx="4310454" cy="23237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lvl="0" defTabSz="914400" eaLnBrk="0" hangingPunct="0">
              <a:spcBef>
                <a:spcPts val="0"/>
              </a:spcBef>
              <a:defRPr sz="200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just"/>
            <a:r>
              <a:rPr lang="ru-RU" dirty="0"/>
              <a:t>Сотрудники разных уровней демонстрируют приверженность к </a:t>
            </a:r>
            <a:r>
              <a:rPr lang="ru-RU" b="1" dirty="0"/>
              <a:t>интегрированной системе </a:t>
            </a:r>
            <a:r>
              <a:rPr lang="ru-RU" dirty="0"/>
              <a:t>культуры безопасности.</a:t>
            </a:r>
          </a:p>
          <a:p>
            <a:pPr algn="just">
              <a:spcBef>
                <a:spcPts val="600"/>
              </a:spcBef>
            </a:pPr>
            <a:r>
              <a:rPr lang="ru-RU" dirty="0"/>
              <a:t>Внешние факторы, стресс, нагрузка, сроки выполнения могу оказывать влияние на поведение человека.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31F1D787-0A7B-494E-9769-9049D79CCA7E}"/>
              </a:ext>
            </a:extLst>
          </p:cNvPr>
          <p:cNvGrpSpPr/>
          <p:nvPr/>
        </p:nvGrpSpPr>
        <p:grpSpPr>
          <a:xfrm>
            <a:off x="5711230" y="1336989"/>
            <a:ext cx="5790334" cy="4800445"/>
            <a:chOff x="6796656" y="1889664"/>
            <a:chExt cx="4939194" cy="4094812"/>
          </a:xfrm>
        </p:grpSpPr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F6554877-7D3D-4641-9F90-EB7ABEE59D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159"/>
            <a:stretch/>
          </p:blipFill>
          <p:spPr>
            <a:xfrm>
              <a:off x="6796656" y="1889664"/>
              <a:ext cx="4939194" cy="4094812"/>
            </a:xfrm>
            <a:prstGeom prst="roundRect">
              <a:avLst>
                <a:gd name="adj" fmla="val 3939"/>
              </a:avLst>
            </a:prstGeom>
            <a:ln>
              <a:solidFill>
                <a:schemeClr val="accent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F2BB47-3F86-4E56-A6A9-22BF067D48BD}"/>
                </a:ext>
              </a:extLst>
            </p:cNvPr>
            <p:cNvSpPr txBox="1"/>
            <p:nvPr/>
          </p:nvSpPr>
          <p:spPr>
            <a:xfrm>
              <a:off x="8150725" y="5441040"/>
              <a:ext cx="2206053" cy="2539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wrap="none" rtlCol="0">
              <a:spAutoFit/>
            </a:bodyPr>
            <a:lstStyle/>
            <a:p>
              <a:r>
                <a:rPr lang="ru-RU" sz="1050" b="1" dirty="0"/>
                <a:t>ВОВЛЕЧЕНИЕ РУКОВОДСТВА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687CF5-F774-4067-A320-CCAB1B9F2503}"/>
                </a:ext>
              </a:extLst>
            </p:cNvPr>
            <p:cNvSpPr txBox="1"/>
            <p:nvPr/>
          </p:nvSpPr>
          <p:spPr>
            <a:xfrm rot="16200000">
              <a:off x="5847155" y="3633723"/>
              <a:ext cx="2631863" cy="2539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b="1" dirty="0"/>
                <a:t>ПРИЧАСТНОСТЬ РАБОЧИХ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17BC76-389D-489E-BD2F-8166BAE0A953}"/>
                </a:ext>
              </a:extLst>
            </p:cNvPr>
            <p:cNvSpPr txBox="1"/>
            <p:nvPr/>
          </p:nvSpPr>
          <p:spPr>
            <a:xfrm>
              <a:off x="7529517" y="4018539"/>
              <a:ext cx="1755586" cy="1077218"/>
            </a:xfrm>
            <a:prstGeom prst="rect">
              <a:avLst/>
            </a:prstGeom>
            <a:solidFill>
              <a:srgbClr val="E5F4F6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-  -</a:t>
              </a:r>
            </a:p>
            <a:p>
              <a:pPr algn="ctr"/>
              <a:r>
                <a:rPr lang="ru-RU" sz="1600" b="1" dirty="0">
                  <a:solidFill>
                    <a:srgbClr val="FF0000"/>
                  </a:solidFill>
                </a:rPr>
                <a:t>ФАТАЛИСТИ-ЧЕСКАЯ КУЛЬТУРА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4B686C-6875-4F9E-9D1F-48E374A81524}"/>
                </a:ext>
              </a:extLst>
            </p:cNvPr>
            <p:cNvSpPr txBox="1"/>
            <p:nvPr/>
          </p:nvSpPr>
          <p:spPr>
            <a:xfrm>
              <a:off x="9566788" y="4039223"/>
              <a:ext cx="1755586" cy="1077218"/>
            </a:xfrm>
            <a:prstGeom prst="rect">
              <a:avLst/>
            </a:prstGeom>
            <a:solidFill>
              <a:srgbClr val="E5F4F6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70C0"/>
                  </a:solidFill>
                </a:rPr>
                <a:t>-  </a:t>
              </a:r>
              <a:r>
                <a:rPr lang="en-US" sz="1600" b="1" dirty="0">
                  <a:solidFill>
                    <a:srgbClr val="0070C0"/>
                  </a:solidFill>
                </a:rPr>
                <a:t>+</a:t>
              </a:r>
            </a:p>
            <a:p>
              <a:pPr algn="ctr"/>
              <a:r>
                <a:rPr lang="ru-RU" sz="1600" b="1" dirty="0">
                  <a:solidFill>
                    <a:srgbClr val="0070C0"/>
                  </a:solidFill>
                </a:rPr>
                <a:t>БЮРАКРАТИ-ЧЕСКАЯ  КУЛЬТУРА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BAAE4C-000D-4207-883E-CCF95DBB9B8A}"/>
                </a:ext>
              </a:extLst>
            </p:cNvPr>
            <p:cNvSpPr txBox="1"/>
            <p:nvPr/>
          </p:nvSpPr>
          <p:spPr>
            <a:xfrm>
              <a:off x="7529517" y="2366325"/>
              <a:ext cx="1755586" cy="830997"/>
            </a:xfrm>
            <a:prstGeom prst="rect">
              <a:avLst/>
            </a:prstGeom>
            <a:solidFill>
              <a:srgbClr val="DDF1F4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</a:rPr>
                <a:t>+</a:t>
              </a:r>
              <a:r>
                <a:rPr lang="ru-RU" sz="1600" b="1" dirty="0">
                  <a:solidFill>
                    <a:srgbClr val="0070C0"/>
                  </a:solidFill>
                </a:rPr>
                <a:t>  -</a:t>
              </a:r>
              <a:endParaRPr lang="en-US" sz="1600" b="1" dirty="0">
                <a:solidFill>
                  <a:srgbClr val="0070C0"/>
                </a:solidFill>
              </a:endParaRPr>
            </a:p>
            <a:p>
              <a:pPr algn="ctr"/>
              <a:r>
                <a:rPr lang="ru-RU" sz="1600" b="1" dirty="0">
                  <a:solidFill>
                    <a:srgbClr val="0070C0"/>
                  </a:solidFill>
                </a:rPr>
                <a:t>ЦЕХОВАЯ  КУЛЬТУРА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330729-8ECC-480D-90E1-7E9AF27844FB}"/>
                </a:ext>
              </a:extLst>
            </p:cNvPr>
            <p:cNvSpPr txBox="1"/>
            <p:nvPr/>
          </p:nvSpPr>
          <p:spPr>
            <a:xfrm>
              <a:off x="9574097" y="2304175"/>
              <a:ext cx="1755586" cy="1077218"/>
            </a:xfrm>
            <a:prstGeom prst="rect">
              <a:avLst/>
            </a:prstGeom>
            <a:solidFill>
              <a:srgbClr val="DDF1F4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</a:rPr>
                <a:t>+</a:t>
              </a:r>
              <a:r>
                <a:rPr lang="ru-RU" sz="1600" b="1" dirty="0">
                  <a:solidFill>
                    <a:srgbClr val="0070C0"/>
                  </a:solidFill>
                </a:rPr>
                <a:t>  +</a:t>
              </a:r>
              <a:endParaRPr lang="en-US" sz="1600" b="1" dirty="0">
                <a:solidFill>
                  <a:srgbClr val="0070C0"/>
                </a:solidFill>
              </a:endParaRPr>
            </a:p>
            <a:p>
              <a:pPr algn="ctr"/>
              <a:r>
                <a:rPr lang="ru-RU" sz="1600" b="1" dirty="0">
                  <a:solidFill>
                    <a:srgbClr val="0070C0"/>
                  </a:solidFill>
                </a:rPr>
                <a:t>ИНТЕГРИРО-ВАННАЯ КУЛЬТУРА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168AD5-F16C-4D5F-9B97-D7F3678011C6}"/>
                </a:ext>
              </a:extLst>
            </p:cNvPr>
            <p:cNvSpPr txBox="1"/>
            <p:nvPr/>
          </p:nvSpPr>
          <p:spPr>
            <a:xfrm>
              <a:off x="9818463" y="1982723"/>
              <a:ext cx="1282093" cy="253916"/>
            </a:xfrm>
            <a:prstGeom prst="rect">
              <a:avLst/>
            </a:prstGeom>
            <a:solidFill>
              <a:srgbClr val="DDF1F4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050" b="1" dirty="0">
                  <a:solidFill>
                    <a:srgbClr val="3EA961"/>
                  </a:solidFill>
                </a:rPr>
                <a:t>Цель компании</a:t>
              </a:r>
            </a:p>
          </p:txBody>
        </p:sp>
      </p:grpSp>
      <p:sp>
        <p:nvSpPr>
          <p:cNvPr id="4" name="Овал 3">
            <a:extLst>
              <a:ext uri="{FF2B5EF4-FFF2-40B4-BE49-F238E27FC236}">
                <a16:creationId xmlns:a16="http://schemas.microsoft.com/office/drawing/2014/main" id="{ABB58274-AB19-4364-81E8-24A596B16DE4}"/>
              </a:ext>
            </a:extLst>
          </p:cNvPr>
          <p:cNvSpPr/>
          <p:nvPr/>
        </p:nvSpPr>
        <p:spPr>
          <a:xfrm>
            <a:off x="8314464" y="2302557"/>
            <a:ext cx="1460200" cy="1513114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D78068-9112-4CBF-ABB5-77FAA3133A3F}"/>
              </a:ext>
            </a:extLst>
          </p:cNvPr>
          <p:cNvSpPr txBox="1"/>
          <p:nvPr/>
        </p:nvSpPr>
        <p:spPr>
          <a:xfrm>
            <a:off x="626944" y="3495534"/>
            <a:ext cx="4310454" cy="29238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lvl="0" defTabSz="914400" eaLnBrk="0" hangingPunct="0">
              <a:spcBef>
                <a:spcPts val="0"/>
              </a:spcBef>
              <a:defRPr sz="200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just"/>
            <a:r>
              <a:rPr lang="ru-RU" sz="2400" b="1" dirty="0"/>
              <a:t>Интегрированная система </a:t>
            </a:r>
            <a:r>
              <a:rPr lang="ru-RU" b="1" dirty="0"/>
              <a:t>культуры безопасности </a:t>
            </a:r>
            <a:r>
              <a:rPr lang="ru-RU" dirty="0"/>
              <a:t>– это система в которой каждый сотрудник вносит свой вклад в развитие инструментов безопасности, их внедрение и совершенствование. При этом безопасность воспринимается как ценность для общей  эффективность Компании.</a:t>
            </a:r>
          </a:p>
        </p:txBody>
      </p:sp>
    </p:spTree>
    <p:extLst>
      <p:ext uri="{BB962C8B-B14F-4D97-AF65-F5344CB8AC3E}">
        <p14:creationId xmlns:p14="http://schemas.microsoft.com/office/powerpoint/2010/main" val="196993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24" y="547530"/>
            <a:ext cx="11684885" cy="10172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1976D2"/>
                </a:solidFill>
              </a:rPr>
              <a:t>Инструментами развития культуры безопасности в </a:t>
            </a:r>
            <a:br>
              <a:rPr lang="ru-RU" sz="3600" dirty="0">
                <a:solidFill>
                  <a:srgbClr val="1976D2"/>
                </a:solidFill>
              </a:rPr>
            </a:br>
            <a:r>
              <a:rPr lang="ru-RU" sz="3600" dirty="0">
                <a:solidFill>
                  <a:srgbClr val="1976D2"/>
                </a:solidFill>
              </a:rPr>
              <a:t>АО «ПРОМФИНСТРОЙ» являются</a:t>
            </a:r>
            <a:endParaRPr lang="en-US" sz="3600" dirty="0">
              <a:solidFill>
                <a:srgbClr val="1976D2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D8F4BB1-A57F-4CB1-989C-5C2BFFB6379F}"/>
              </a:ext>
            </a:extLst>
          </p:cNvPr>
          <p:cNvSpPr/>
          <p:nvPr/>
        </p:nvSpPr>
        <p:spPr>
          <a:xfrm>
            <a:off x="1178106" y="3839814"/>
            <a:ext cx="9832793" cy="819333"/>
          </a:xfrm>
          <a:prstGeom prst="rect">
            <a:avLst/>
          </a:prstGeom>
          <a:noFill/>
          <a:ln>
            <a:solidFill>
              <a:srgbClr val="1976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endParaRPr lang="fr-FR" sz="600" dirty="0">
              <a:solidFill>
                <a:schemeClr val="tx1"/>
              </a:solidFill>
            </a:endParaRPr>
          </a:p>
          <a:p>
            <a:pPr lvl="1"/>
            <a:r>
              <a:rPr lang="ru-RU" sz="2400" dirty="0">
                <a:solidFill>
                  <a:schemeClr val="tx1"/>
                </a:solidFill>
              </a:rPr>
              <a:t>3. Внедрение и  реализация программы «Каркас Безопасности»</a:t>
            </a:r>
            <a:endParaRPr lang="fr-FR" sz="2400" i="1" u="sng" dirty="0">
              <a:solidFill>
                <a:schemeClr val="tx1"/>
              </a:solidFill>
            </a:endParaRPr>
          </a:p>
        </p:txBody>
      </p:sp>
      <p:sp>
        <p:nvSpPr>
          <p:cNvPr id="19" name="Rectangle 39">
            <a:extLst>
              <a:ext uri="{FF2B5EF4-FFF2-40B4-BE49-F238E27FC236}">
                <a16:creationId xmlns:a16="http://schemas.microsoft.com/office/drawing/2014/main" id="{AECF4F3C-843D-41BE-B7AE-32574BE7DC56}"/>
              </a:ext>
            </a:extLst>
          </p:cNvPr>
          <p:cNvSpPr/>
          <p:nvPr/>
        </p:nvSpPr>
        <p:spPr>
          <a:xfrm>
            <a:off x="1188469" y="2795719"/>
            <a:ext cx="9832794" cy="765439"/>
          </a:xfrm>
          <a:prstGeom prst="rect">
            <a:avLst/>
          </a:prstGeom>
          <a:noFill/>
          <a:ln>
            <a:solidFill>
              <a:srgbClr val="1976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ru-RU" sz="2400" dirty="0">
                <a:solidFill>
                  <a:schemeClr val="tx1"/>
                </a:solidFill>
              </a:rPr>
              <a:t>2.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Развитие культуры безопасности через обучение персонала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7" name="Rectangle 43">
            <a:extLst>
              <a:ext uri="{FF2B5EF4-FFF2-40B4-BE49-F238E27FC236}">
                <a16:creationId xmlns:a16="http://schemas.microsoft.com/office/drawing/2014/main" id="{C13C2ACE-94A9-4B24-9D8A-04F95AFEE4D7}"/>
              </a:ext>
            </a:extLst>
          </p:cNvPr>
          <p:cNvSpPr/>
          <p:nvPr/>
        </p:nvSpPr>
        <p:spPr>
          <a:xfrm>
            <a:off x="1178106" y="1682304"/>
            <a:ext cx="9832794" cy="692596"/>
          </a:xfrm>
          <a:prstGeom prst="rect">
            <a:avLst/>
          </a:prstGeom>
          <a:noFill/>
          <a:ln>
            <a:solidFill>
              <a:srgbClr val="1976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ru-RU" sz="2400" dirty="0">
                <a:solidFill>
                  <a:schemeClr val="tx1"/>
                </a:solidFill>
              </a:rPr>
              <a:t>1. Актуализация Политик и Стратегии Компании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5D8F4BB1-A57F-4CB1-989C-5C2BFFB6379F}"/>
              </a:ext>
            </a:extLst>
          </p:cNvPr>
          <p:cNvSpPr/>
          <p:nvPr/>
        </p:nvSpPr>
        <p:spPr>
          <a:xfrm>
            <a:off x="1178107" y="4984137"/>
            <a:ext cx="9843156" cy="798872"/>
          </a:xfrm>
          <a:prstGeom prst="rect">
            <a:avLst/>
          </a:prstGeom>
          <a:noFill/>
          <a:ln>
            <a:solidFill>
              <a:srgbClr val="1976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endParaRPr lang="fr-FR" sz="600" dirty="0">
              <a:solidFill>
                <a:schemeClr val="tx1"/>
              </a:solidFill>
            </a:endParaRPr>
          </a:p>
          <a:p>
            <a:pPr lvl="1"/>
            <a:r>
              <a:rPr lang="ru-RU" sz="2400" dirty="0">
                <a:solidFill>
                  <a:schemeClr val="tx1"/>
                </a:solidFill>
              </a:rPr>
              <a:t>4. Развитие культуры безопасности через вовлечение руководителей, проявление лидерства.</a:t>
            </a:r>
          </a:p>
        </p:txBody>
      </p:sp>
    </p:spTree>
    <p:extLst>
      <p:ext uri="{BB962C8B-B14F-4D97-AF65-F5344CB8AC3E}">
        <p14:creationId xmlns:p14="http://schemas.microsoft.com/office/powerpoint/2010/main" val="400754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white"/>
              </a:solidFill>
              <a:latin typeface="DINPro-Regular"/>
              <a:sym typeface="DINPro-Regular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299" y="758437"/>
            <a:ext cx="10871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latin typeface="+mn-lt"/>
              </a:rPr>
              <a:t>В организации АО «ПРОМФИНСТРОЙ» актуализирована </a:t>
            </a:r>
            <a:r>
              <a:rPr lang="ru-RU" altLang="ru-RU" b="1" dirty="0">
                <a:solidFill>
                  <a:srgbClr val="1976D2"/>
                </a:solidFill>
                <a:latin typeface="+mn-lt"/>
              </a:rPr>
              <a:t>ПОЛИТИКИ</a:t>
            </a:r>
            <a:r>
              <a:rPr lang="ru-RU" altLang="ru-RU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altLang="ru-RU" b="1" dirty="0">
                <a:solidFill>
                  <a:srgbClr val="1976D2"/>
                </a:solidFill>
                <a:latin typeface="+mn-lt"/>
              </a:rPr>
              <a:t>И СТРАТЕГИЯ </a:t>
            </a:r>
            <a:r>
              <a:rPr lang="ru-RU" altLang="ru-RU" dirty="0">
                <a:latin typeface="+mn-lt"/>
              </a:rPr>
              <a:t>в области охраны труда, промышленной и экологической безопасности, в области безопасности дорожного движения, антитабачная политика, а также в отношении употребления алкоголя и наркотиков, которые размещены на всех производственных и административных площадках </a:t>
            </a: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049456" y="6188075"/>
            <a:ext cx="1142543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49305" y="21221"/>
            <a:ext cx="8128002" cy="610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solidFill>
                  <a:srgbClr val="1976D2"/>
                </a:solidFill>
              </a:rPr>
              <a:t>1. Актуализация Политик и Стратегии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55CB81-4FB9-4C37-92FB-F959F702C5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469" y="1840922"/>
            <a:ext cx="11131062" cy="48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21"/>
    </mc:Choice>
    <mc:Fallback xmlns="">
      <p:transition spd="slow" advTm="1812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7D7F3066-84B4-4B58-AFFB-28AE0D923EEF}"/>
              </a:ext>
            </a:extLst>
          </p:cNvPr>
          <p:cNvSpPr/>
          <p:nvPr/>
        </p:nvSpPr>
        <p:spPr>
          <a:xfrm>
            <a:off x="720971" y="1378736"/>
            <a:ext cx="575602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4"/>
              </a:buClr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endParaRPr>
          </a:p>
          <a:p>
            <a:pPr>
              <a:spcBef>
                <a:spcPts val="600"/>
              </a:spcBef>
              <a:buClr>
                <a:schemeClr val="accent4"/>
              </a:buClr>
            </a:pPr>
            <a:endParaRPr lang="en-US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425" y="673573"/>
            <a:ext cx="3919603" cy="55427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14">
            <a:extLst>
              <a:ext uri="{FF2B5EF4-FFF2-40B4-BE49-F238E27FC236}">
                <a16:creationId xmlns:a16="http://schemas.microsoft.com/office/drawing/2014/main" id="{9528112F-F5E6-4A62-816D-B734EEEEE027}"/>
              </a:ext>
            </a:extLst>
          </p:cNvPr>
          <p:cNvSpPr/>
          <p:nvPr/>
        </p:nvSpPr>
        <p:spPr>
          <a:xfrm>
            <a:off x="263972" y="131230"/>
            <a:ext cx="760216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1976D2"/>
                </a:solidFill>
                <a:latin typeface="+mn-lt"/>
              </a:rPr>
              <a:t>Силами АО «ПРОМФИНСТРОЙ» реализован комплекс мер по недопущению сотрудников в состояние алкогольного опьянения: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Разработана Политика в отношении употребления алкоголя и наркотиков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Распространены плакаты вреда злоупотребления алкоголем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Специалистами службы ОТ проводится контроль сотрудников на состояние алкогольного опьянения находящихся на территории МНПЗ и в местах их проживания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Ежедневно в будни осуществляется дежурство сотрудниками службы режима на КПП № 3,5,8 и в выходные дни на КПП № 3 и 5, для выявления сотрудников в состоянии остаточного алкогольного опьянения По результатам работы с начала 2022 г. в общежитиях и около проходных составлено 87 актов сотрудниками службы режима   АО «ПРОМФИНСТРОЙ».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42F7BF-125E-4F32-B4E7-8A44D9A49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70" y="3681743"/>
            <a:ext cx="6327164" cy="2084180"/>
          </a:xfrm>
          <a:prstGeom prst="rect">
            <a:avLst/>
          </a:prstGeom>
        </p:spPr>
      </p:pic>
      <p:sp>
        <p:nvSpPr>
          <p:cNvPr id="11" name="Овал 20">
            <a:extLst>
              <a:ext uri="{FF2B5EF4-FFF2-40B4-BE49-F238E27FC236}">
                <a16:creationId xmlns:a16="http://schemas.microsoft.com/office/drawing/2014/main" id="{BBC71F26-D331-48DC-91CC-C7DF007AB09B}"/>
              </a:ext>
            </a:extLst>
          </p:cNvPr>
          <p:cNvSpPr/>
          <p:nvPr/>
        </p:nvSpPr>
        <p:spPr>
          <a:xfrm>
            <a:off x="1768450" y="5834184"/>
            <a:ext cx="824976" cy="764306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449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B395D8-C0EA-4FB5-872B-C877AA720EB1}"/>
              </a:ext>
            </a:extLst>
          </p:cNvPr>
          <p:cNvSpPr txBox="1"/>
          <p:nvPr/>
        </p:nvSpPr>
        <p:spPr>
          <a:xfrm>
            <a:off x="2658926" y="6006912"/>
            <a:ext cx="174242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lvl="0" defTabSz="914400" eaLnBrk="0" hangingPunct="0">
              <a:spcBef>
                <a:spcPts val="0"/>
              </a:spcBef>
              <a:defRPr sz="200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Segoe UI Light" panose="020B0502040204020203" pitchFamily="34" charset="0"/>
              </a:rPr>
              <a:t>2021 г.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BB6B1C-890C-441F-A8A3-F4629D5D565D}"/>
              </a:ext>
            </a:extLst>
          </p:cNvPr>
          <p:cNvSpPr txBox="1"/>
          <p:nvPr/>
        </p:nvSpPr>
        <p:spPr>
          <a:xfrm>
            <a:off x="5436872" y="6016282"/>
            <a:ext cx="1251601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lvl="0" defTabSz="914400" eaLnBrk="0" hangingPunct="0">
              <a:spcBef>
                <a:spcPts val="0"/>
              </a:spcBef>
              <a:defRPr sz="200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Segoe UI Light" panose="020B0502040204020203" pitchFamily="34" charset="0"/>
              </a:rPr>
              <a:t>2022 г.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FEEC7690-266C-4C45-AB26-0521FC4415BC}"/>
              </a:ext>
            </a:extLst>
          </p:cNvPr>
          <p:cNvSpPr/>
          <p:nvPr/>
        </p:nvSpPr>
        <p:spPr>
          <a:xfrm>
            <a:off x="4746030" y="5834184"/>
            <a:ext cx="824976" cy="764306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>
                <a:solidFill>
                  <a:srgbClr val="004494">
                    <a:lumMod val="75000"/>
                  </a:srgbClr>
                </a:solidFill>
                <a:latin typeface="Arial"/>
                <a:cs typeface="+mn-cs"/>
              </a:rPr>
              <a:t>25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4494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35872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BDF2-B19A-4E42-94C5-E1781EABEE9B}" type="slidenum">
              <a:rPr lang="ru-RU" smtClean="0"/>
              <a:t>8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70" y="1139909"/>
            <a:ext cx="3631620" cy="5135521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sp>
        <p:nvSpPr>
          <p:cNvPr id="13" name="Rectangle 14">
            <a:extLst>
              <a:ext uri="{FF2B5EF4-FFF2-40B4-BE49-F238E27FC236}">
                <a16:creationId xmlns:a16="http://schemas.microsoft.com/office/drawing/2014/main" id="{9528112F-F5E6-4A62-816D-B734EEEEE027}"/>
              </a:ext>
            </a:extLst>
          </p:cNvPr>
          <p:cNvSpPr/>
          <p:nvPr/>
        </p:nvSpPr>
        <p:spPr>
          <a:xfrm>
            <a:off x="347616" y="274755"/>
            <a:ext cx="75536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1976D2"/>
                </a:solidFill>
                <a:effectLst/>
                <a:uLnTx/>
                <a:uFillTx/>
                <a:latin typeface="+mn-lt"/>
              </a:rPr>
              <a:t>Силами </a:t>
            </a:r>
            <a:r>
              <a:rPr lang="ru-RU" sz="2400" b="1" kern="0" dirty="0">
                <a:solidFill>
                  <a:srgbClr val="1976D2"/>
                </a:solidFill>
                <a:latin typeface="+mn-lt"/>
              </a:rPr>
              <a:t>АО «ПРОМФИНСТРОЙ» 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1976D2"/>
                </a:solidFill>
                <a:effectLst/>
                <a:uLnTx/>
                <a:uFillTx/>
                <a:latin typeface="+mn-lt"/>
              </a:rPr>
              <a:t>обеспечивается комплекс мер по обеспечению безопасности дорожного движения: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Обучение: вводные инструктажи и специализированные программы</a:t>
            </a:r>
            <a:r>
              <a:rPr kumimoji="0" lang="ru-RU" sz="2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обучения ; обучение безопасному и защитному вождению в </a:t>
            </a:r>
            <a:r>
              <a:rPr lang="ru-RU" sz="2000" kern="0" dirty="0">
                <a:solidFill>
                  <a:sysClr val="windowText" lastClr="000000"/>
                </a:solidFill>
                <a:latin typeface="+mn-lt"/>
              </a:rPr>
              <a:t>а</a:t>
            </a:r>
            <a:r>
              <a:rPr kumimoji="0" lang="ru-RU" sz="20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ккредитованных</a:t>
            </a:r>
            <a:r>
              <a:rPr kumimoji="0" lang="ru-RU" sz="2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Заказчиком центрах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Проверка документации на транспортные средства;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Проверка и контроль технического состояния техники;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Оборудования техники средствами контроля.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F6AE92-BC95-42D0-9AC6-867ACDB14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925" y="3536258"/>
            <a:ext cx="7885367" cy="317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00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white"/>
              </a:solidFill>
              <a:latin typeface="DINPro-Regular"/>
              <a:sym typeface="DINPro-Regular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1524000" y="5562601"/>
            <a:ext cx="3924300" cy="18097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>   </a:t>
            </a: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049456" y="6188075"/>
            <a:ext cx="1142543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8731" y="381002"/>
            <a:ext cx="10042635" cy="1017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solidFill>
                  <a:srgbClr val="1976D2"/>
                </a:solidFill>
              </a:rPr>
              <a:t>2. Организация системы обучения и проверки знаний работников АО «ПРОМФИНСТРОЙ</a:t>
            </a:r>
            <a:endParaRPr lang="en-US" sz="3200" dirty="0">
              <a:solidFill>
                <a:srgbClr val="1976D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26426" r="91004" b="63471"/>
          <a:stretch/>
        </p:blipFill>
        <p:spPr>
          <a:xfrm>
            <a:off x="1075134" y="1451331"/>
            <a:ext cx="897731" cy="8286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6" t="26194" r="60049" b="63703"/>
          <a:stretch/>
        </p:blipFill>
        <p:spPr>
          <a:xfrm>
            <a:off x="6279128" y="1398232"/>
            <a:ext cx="897731" cy="8286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0780" y="1436035"/>
            <a:ext cx="25174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+mn-lt"/>
              </a:rPr>
              <a:t>ВВОДНЫЙ</a:t>
            </a:r>
          </a:p>
          <a:p>
            <a:pPr algn="ctr"/>
            <a:r>
              <a:rPr lang="ru-RU" sz="2000" b="1" dirty="0">
                <a:latin typeface="+mn-lt"/>
              </a:rPr>
              <a:t>ВИДЕОИНСТРУКТАЖ</a:t>
            </a:r>
            <a:r>
              <a:rPr lang="ru-RU" sz="2000" b="1" dirty="0"/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83726" y="1451331"/>
            <a:ext cx="33304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+mn-lt"/>
              </a:rPr>
              <a:t>ОБУЧЕНИЕ ПО РАБОТАМ</a:t>
            </a:r>
          </a:p>
          <a:p>
            <a:pPr algn="ctr"/>
            <a:r>
              <a:rPr lang="ru-RU" sz="2000" b="1" dirty="0">
                <a:latin typeface="+mn-lt"/>
              </a:rPr>
              <a:t>ПОВЫШЕННОЙ ОПАСНОСТИ</a:t>
            </a:r>
            <a:endParaRPr lang="ru-RU" sz="2000" b="1" dirty="0"/>
          </a:p>
        </p:txBody>
      </p:sp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85" y="2143921"/>
            <a:ext cx="4926013" cy="434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2" y="2168916"/>
            <a:ext cx="50419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73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21"/>
    </mc:Choice>
    <mc:Fallback xmlns="">
      <p:transition spd="slow" advTm="1812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Jf1.u8RyC9wsbAPwU2y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Jf1.u8RyC9wsbAPwU2y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Jf1.u8RyC9wsbAPwU2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Jf1.u8RyC9wsbAPwU2yQ"/>
</p:tagLst>
</file>

<file path=ppt/theme/theme1.xml><?xml version="1.0" encoding="utf-8"?>
<a:theme xmlns:a="http://schemas.openxmlformats.org/drawingml/2006/main" name="TOTAL-EN-blue template-VISUAL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tailEnd type="arrow"/>
        </a:ln>
      </a:spPr>
      <a:bodyPr/>
      <a:lstStyle/>
      <a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OTAL-EN-blue template-VISUAL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tailEnd type="arrow"/>
        </a:ln>
      </a:spPr>
      <a:bodyPr/>
      <a:lstStyle/>
      <a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33442</TotalTime>
  <Words>853</Words>
  <Application>Microsoft Office PowerPoint</Application>
  <PresentationFormat>Широкоэкранный</PresentationFormat>
  <Paragraphs>105</Paragraphs>
  <Slides>16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Calibri</vt:lpstr>
      <vt:lpstr>DINPro-Regular</vt:lpstr>
      <vt:lpstr>Helvetica</vt:lpstr>
      <vt:lpstr>Lucida Grande</vt:lpstr>
      <vt:lpstr>Russo One</vt:lpstr>
      <vt:lpstr>Segoe UI Light</vt:lpstr>
      <vt:lpstr>Wingdings</vt:lpstr>
      <vt:lpstr>TOTAL-EN-blue template-VISUAL</vt:lpstr>
      <vt:lpstr>Тема Office</vt:lpstr>
      <vt:lpstr>1_TOTAL-EN-blue template-VISUAL</vt:lpstr>
      <vt:lpstr>think-cell Slide</vt:lpstr>
      <vt:lpstr>Развитие культуры безопасности в  АО «ПРОМФИНСТРОЙ» Текущие изменения с учетом требований  АО «ГАЗПРОМНЕФТЬ МНПЗ»</vt:lpstr>
      <vt:lpstr>КУЛЬТУРА БЕЗОПАСНОСТИ </vt:lpstr>
      <vt:lpstr>Презентация PowerPoint</vt:lpstr>
      <vt:lpstr>Итоги ОПРОСА</vt:lpstr>
      <vt:lpstr>Инструментами развития культуры безопасности в  АО «ПРОМФИНСТРОЙ» являются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Обучение навыкам оказания первой медицинской помощи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TOTAL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J0039122</dc:creator>
  <cp:lastModifiedBy>Maxim IVANOV</cp:lastModifiedBy>
  <cp:revision>1042</cp:revision>
  <cp:lastPrinted>2022-12-21T06:27:40Z</cp:lastPrinted>
  <dcterms:created xsi:type="dcterms:W3CDTF">2016-11-16T14:13:22Z</dcterms:created>
  <dcterms:modified xsi:type="dcterms:W3CDTF">2022-12-21T08:47:11Z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4593b6e-8994-43c5-a486-e951b5f02cec_Enabled">
    <vt:lpwstr>true</vt:lpwstr>
  </property>
  <property fmtid="{D5CDD505-2E9C-101B-9397-08002B2CF9AE}" pid="3" name="MSIP_Label_a4593b6e-8994-43c5-a486-e951b5f02cec_SetDate">
    <vt:lpwstr>2021-03-17T07:05:26Z</vt:lpwstr>
  </property>
  <property fmtid="{D5CDD505-2E9C-101B-9397-08002B2CF9AE}" pid="4" name="MSIP_Label_a4593b6e-8994-43c5-a486-e951b5f02cec_Method">
    <vt:lpwstr>Privileged</vt:lpwstr>
  </property>
  <property fmtid="{D5CDD505-2E9C-101B-9397-08002B2CF9AE}" pid="5" name="MSIP_Label_a4593b6e-8994-43c5-a486-e951b5f02cec_Name">
    <vt:lpwstr>a4593b6e-8994-43c5-a486-e951b5f02cec</vt:lpwstr>
  </property>
  <property fmtid="{D5CDD505-2E9C-101B-9397-08002B2CF9AE}" pid="6" name="MSIP_Label_a4593b6e-8994-43c5-a486-e951b5f02cec_SiteId">
    <vt:lpwstr>329e91b0-e21f-48fb-a071-456717ecc28e</vt:lpwstr>
  </property>
  <property fmtid="{D5CDD505-2E9C-101B-9397-08002B2CF9AE}" pid="7" name="MSIP_Label_a4593b6e-8994-43c5-a486-e951b5f02cec_ActionId">
    <vt:lpwstr>a2f50384-ac26-4dc0-8385-fdc08a3451db</vt:lpwstr>
  </property>
  <property fmtid="{D5CDD505-2E9C-101B-9397-08002B2CF9AE}" pid="8" name="MSIP_Label_a4593b6e-8994-43c5-a486-e951b5f02cec_ContentBits">
    <vt:lpwstr>0</vt:lpwstr>
  </property>
</Properties>
</file>